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sldIdLst>
    <p:sldId id="256" r:id="rId2"/>
    <p:sldId id="257" r:id="rId3"/>
    <p:sldId id="260" r:id="rId4"/>
    <p:sldId id="266" r:id="rId5"/>
    <p:sldId id="262" r:id="rId6"/>
    <p:sldId id="265" r:id="rId7"/>
    <p:sldId id="268" r:id="rId8"/>
    <p:sldId id="264" r:id="rId9"/>
    <p:sldId id="315" r:id="rId10"/>
    <p:sldId id="312" r:id="rId11"/>
    <p:sldId id="314" r:id="rId12"/>
    <p:sldId id="313" r:id="rId13"/>
    <p:sldId id="308" r:id="rId14"/>
    <p:sldId id="311" r:id="rId15"/>
    <p:sldId id="310" r:id="rId16"/>
    <p:sldId id="307" r:id="rId17"/>
    <p:sldId id="306" r:id="rId18"/>
    <p:sldId id="305" r:id="rId19"/>
    <p:sldId id="304" r:id="rId20"/>
    <p:sldId id="301" r:id="rId21"/>
    <p:sldId id="317" r:id="rId22"/>
    <p:sldId id="329" r:id="rId23"/>
    <p:sldId id="321" r:id="rId24"/>
    <p:sldId id="302" r:id="rId25"/>
    <p:sldId id="303" r:id="rId26"/>
    <p:sldId id="322" r:id="rId27"/>
    <p:sldId id="318" r:id="rId28"/>
    <p:sldId id="323" r:id="rId29"/>
    <p:sldId id="324" r:id="rId30"/>
    <p:sldId id="325" r:id="rId31"/>
    <p:sldId id="326" r:id="rId32"/>
    <p:sldId id="327" r:id="rId33"/>
    <p:sldId id="328" r:id="rId34"/>
    <p:sldId id="333" r:id="rId35"/>
    <p:sldId id="330" r:id="rId36"/>
    <p:sldId id="331" r:id="rId37"/>
    <p:sldId id="332" r:id="rId38"/>
    <p:sldId id="334" r:id="rId39"/>
    <p:sldId id="335" r:id="rId40"/>
    <p:sldId id="336" r:id="rId41"/>
    <p:sldId id="337" r:id="rId42"/>
    <p:sldId id="338" r:id="rId43"/>
    <p:sldId id="339" r:id="rId44"/>
    <p:sldId id="340" r:id="rId4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Freeform 14"/>
          <p:cNvSpPr/>
          <p:nvPr/>
        </p:nvSpPr>
        <p:spPr>
          <a:xfrm rot="21420000">
            <a:off x="-161925" y="293688"/>
            <a:ext cx="11366500" cy="5751512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9" name="5-Point Star 24"/>
          <p:cNvSpPr/>
          <p:nvPr/>
        </p:nvSpPr>
        <p:spPr>
          <a:xfrm rot="21420000">
            <a:off x="4221163" y="5111750"/>
            <a:ext cx="515937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/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238" y="4578350"/>
            <a:ext cx="6143625" cy="1163638"/>
          </a:xfrm>
        </p:spPr>
        <p:txBody>
          <a:bodyPr/>
          <a:lstStyle>
            <a:lvl1pPr algn="ctr">
              <a:defRPr sz="54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99B5B8B-88DC-4635-B4D2-F78642910CE1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525" y="4883150"/>
            <a:ext cx="4049713" cy="1196975"/>
          </a:xfrm>
        </p:spPr>
        <p:txBody>
          <a:bodyPr wrap="square">
            <a:spAutoFit/>
          </a:bodyPr>
          <a:lstStyle>
            <a:lvl1pPr>
              <a:defRPr lang="en-US" sz="5400" dirty="0"/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2025" y="3832225"/>
            <a:ext cx="906463" cy="498475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fld id="{AE9F6B9A-9710-47ED-80D8-10F8F9AF1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2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DDF4-DA32-4745-9E73-4A178A15193D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86E60-B22A-4D52-8F91-4AFD56DFF1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680E-675A-4567-8A82-D9B1F31A09A7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D7D23-6835-480D-9CA6-45F3EE8BAB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4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/>
          <p:nvPr/>
        </p:nvSpPr>
        <p:spPr>
          <a:xfrm>
            <a:off x="685800" y="892175"/>
            <a:ext cx="6096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10472738" y="292258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/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D2BB-B377-4DDF-9335-BF6A4AED77D2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44C7C4B-BDB2-4318-9A71-D1BF0A86C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0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C82B-E16C-4158-A9D4-48EDD14567DF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2C9ED-F1B8-4206-B8BB-3EDFD5B01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3230-F12F-48D5-8620-E1A7A75D7B85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98426150-8ADF-48D1-81AA-F5E586BF7A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9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0783C-3148-445C-A1D2-B1A0032F5C5F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1F0C21FF-C094-448C-981A-DF86C61858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5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7265F-1312-40D2-977D-E1A89DE3A576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F40DFF9-664C-46F8-93C0-C7D4AF4272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2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A553C-7A98-4B4C-A830-30F514F76096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B8BA696-5EE8-4DA8-9BE9-31BDB422A7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6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4DC0F-E5E1-420A-9809-62474B2626C6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22FB514-5838-4FC6-9122-707E94AA9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7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8FFDA-F43D-41EF-A5A2-F0824677DC2A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1F495-5912-426A-A9E4-622673AF3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68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57BA3-B44F-48F7-9C87-23920FD2F242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FD4A0F1-C352-4E29-8A30-88F53A8854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1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EBC09-839A-4A0E-BBEC-BA39AC55387F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0EAE6CD-4037-4AB0-B850-58268DD2D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7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11974-C211-46FF-8F22-2803A9414761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73829-37AA-42C3-BC5D-1B4DD2494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2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0D116-1EBE-4FAE-9AAC-2BDA9B939B73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64217-6742-42BB-8E99-68A5B8C82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3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D2E28-89D0-4481-8671-5D30C5C9F14E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01CA06C-ADD0-4D0F-A490-9770220CB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3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6AF93-35DD-4C41-9157-40A757CB7C6F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16182-CB3E-4D4C-B146-4F09E05C4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3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-25400" y="0"/>
            <a:ext cx="12004675" cy="6643688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562" cy="6420230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750"/>
            <a:ext cx="10396538" cy="331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7738" y="5757863"/>
            <a:ext cx="378460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cap="all" baseline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DB21F3-F325-4D30-B63F-1FAC13A0FA5C}" type="datetimeFigureOut">
              <a:rPr lang="en-US"/>
              <a:pPr>
                <a:defRPr/>
              </a:pPr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757863"/>
            <a:ext cx="549910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3200" cap="all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0" y="5757863"/>
            <a:ext cx="908050" cy="498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3200">
                <a:solidFill>
                  <a:srgbClr val="75A2CE"/>
                </a:solidFill>
                <a:latin typeface="Impact" panose="020B0806030902050204" pitchFamily="34" charset="0"/>
              </a:defRPr>
            </a:lvl1pPr>
          </a:lstStyle>
          <a:p>
            <a:fld id="{CB2EB387-F460-46F9-BE7D-C19AC60E11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8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400" kern="1200" cap="all">
          <a:solidFill>
            <a:srgbClr val="75A2CE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75A2CE"/>
          </a:solidFill>
          <a:latin typeface="Impact" panose="020B080603090205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75A2CE"/>
          </a:solidFill>
          <a:latin typeface="Impact" panose="020B080603090205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75A2CE"/>
          </a:solidFill>
          <a:latin typeface="Impact" panose="020B080603090205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75A2CE"/>
          </a:solidFill>
          <a:latin typeface="Impact" panose="020B080603090205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75A2CE"/>
          </a:solidFill>
          <a:latin typeface="Impact" panose="020B080603090205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75A2CE"/>
          </a:solidFill>
          <a:latin typeface="Impact" panose="020B080603090205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75A2CE"/>
          </a:solidFill>
          <a:latin typeface="Impact" panose="020B080603090205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75A2CE"/>
          </a:solidFill>
          <a:latin typeface="Impact" panose="020B0806030902050204" pitchFamily="34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rgbClr val="75A2CE"/>
        </a:buClr>
        <a:buSzPct val="160000"/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75A2CE"/>
        </a:buClr>
        <a:buSzPct val="160000"/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75A2CE"/>
        </a:buClr>
        <a:buSzPct val="160000"/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75A2CE"/>
        </a:buClr>
        <a:buSzPct val="160000"/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75A2CE"/>
        </a:buClr>
        <a:buSzPct val="160000"/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jpeg"/><Relationship Id="rId3" Type="http://schemas.openxmlformats.org/officeDocument/2006/relationships/image" Target="../media/image22.jpeg"/><Relationship Id="rId7" Type="http://schemas.openxmlformats.org/officeDocument/2006/relationships/image" Target="../media/image30.jpeg"/><Relationship Id="rId12" Type="http://schemas.openxmlformats.org/officeDocument/2006/relationships/image" Target="cid:60a42923-1422-497a-8d95-ccea1e2eca4e@prod.exchangelabs.com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1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.png"/><Relationship Id="rId3" Type="http://schemas.openxmlformats.org/officeDocument/2006/relationships/image" Target="../media/image28.jpeg"/><Relationship Id="rId7" Type="http://schemas.openxmlformats.org/officeDocument/2006/relationships/image" Target="../media/image36.jpeg"/><Relationship Id="rId12" Type="http://schemas.openxmlformats.org/officeDocument/2006/relationships/image" Target="../media/image3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cid:6c1bb2c8-e5a0-4f15-b7d1-e59d89102b0c@prod.exchangelabs.com" TargetMode="External"/><Relationship Id="rId5" Type="http://schemas.openxmlformats.org/officeDocument/2006/relationships/image" Target="../media/image29.jpeg"/><Relationship Id="rId10" Type="http://schemas.openxmlformats.org/officeDocument/2006/relationships/image" Target="../media/image37.jpeg"/><Relationship Id="rId4" Type="http://schemas.openxmlformats.org/officeDocument/2006/relationships/image" Target="../media/image19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22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4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45.jpeg"/><Relationship Id="rId5" Type="http://schemas.openxmlformats.org/officeDocument/2006/relationships/image" Target="../media/image41.jpeg"/><Relationship Id="rId15" Type="http://schemas.openxmlformats.org/officeDocument/2006/relationships/image" Target="../media/image5.png"/><Relationship Id="rId10" Type="http://schemas.openxmlformats.org/officeDocument/2006/relationships/image" Target="../media/image44.jpeg"/><Relationship Id="rId4" Type="http://schemas.openxmlformats.org/officeDocument/2006/relationships/image" Target="../media/image40.jpeg"/><Relationship Id="rId9" Type="http://schemas.openxmlformats.org/officeDocument/2006/relationships/image" Target="cid:4cc1974e-5dd0-4545-8cfb-19ef361ce3d4@CANPRD01.PROD.OUTLOOK.COM" TargetMode="External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jpeg"/><Relationship Id="rId3" Type="http://schemas.openxmlformats.org/officeDocument/2006/relationships/image" Target="cid:6c1bb2c8-e5a0-4f15-b7d1-e59d89102b0c@prod.exchangelabs.com" TargetMode="External"/><Relationship Id="rId7" Type="http://schemas.openxmlformats.org/officeDocument/2006/relationships/image" Target="../media/image40.jpeg"/><Relationship Id="rId12" Type="http://schemas.openxmlformats.org/officeDocument/2006/relationships/image" Target="../media/image4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cid:ba6c71cc-e882-4048-ba2c-dc986c4cb470@CANPRD01.PROD.OUTLOOK.COM" TargetMode="External"/><Relationship Id="rId11" Type="http://schemas.openxmlformats.org/officeDocument/2006/relationships/image" Target="../media/image54.jpeg"/><Relationship Id="rId5" Type="http://schemas.openxmlformats.org/officeDocument/2006/relationships/image" Target="../media/image50.jpeg"/><Relationship Id="rId10" Type="http://schemas.openxmlformats.org/officeDocument/2006/relationships/image" Target="../media/image53.jpeg"/><Relationship Id="rId4" Type="http://schemas.openxmlformats.org/officeDocument/2006/relationships/image" Target="../media/image49.jpeg"/><Relationship Id="rId9" Type="http://schemas.openxmlformats.org/officeDocument/2006/relationships/image" Target="../media/image52.jpeg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57.png"/><Relationship Id="rId3" Type="http://schemas.openxmlformats.org/officeDocument/2006/relationships/image" Target="cid:6c1bb2c8-e5a0-4f15-b7d1-e59d89102b0c@prod.exchangelabs.com" TargetMode="External"/><Relationship Id="rId7" Type="http://schemas.openxmlformats.org/officeDocument/2006/relationships/image" Target="../media/image27.jpeg"/><Relationship Id="rId12" Type="http://schemas.openxmlformats.org/officeDocument/2006/relationships/image" Target="../media/image4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cid:ba6c71cc-e882-4048-ba2c-dc986c4cb470@CANPRD01.PROD.OUTLOOK.COM" TargetMode="External"/><Relationship Id="rId5" Type="http://schemas.openxmlformats.org/officeDocument/2006/relationships/image" Target="../media/image29.jpeg"/><Relationship Id="rId1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2.jpeg"/><Relationship Id="rId14" Type="http://schemas.openxmlformats.org/officeDocument/2006/relationships/image" Target="cid:166cd161b666fed94961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0.jpeg"/><Relationship Id="rId3" Type="http://schemas.openxmlformats.org/officeDocument/2006/relationships/image" Target="cid:6c1bb2c8-e5a0-4f15-b7d1-e59d89102b0c@prod.exchangelabs.com" TargetMode="External"/><Relationship Id="rId7" Type="http://schemas.openxmlformats.org/officeDocument/2006/relationships/image" Target="../media/image27.jpeg"/><Relationship Id="rId12" Type="http://schemas.openxmlformats.org/officeDocument/2006/relationships/image" Target="cid:ba6c71cc-e882-4048-ba2c-dc986c4cb470@CANPRD01.PROD.OUTLOOK.COM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50.jpeg"/><Relationship Id="rId5" Type="http://schemas.openxmlformats.org/officeDocument/2006/relationships/image" Target="../media/image29.jpeg"/><Relationship Id="rId10" Type="http://schemas.openxmlformats.org/officeDocument/2006/relationships/image" Target="../media/image52.jpeg"/><Relationship Id="rId4" Type="http://schemas.openxmlformats.org/officeDocument/2006/relationships/image" Target="../media/image49.jpeg"/><Relationship Id="rId9" Type="http://schemas.openxmlformats.org/officeDocument/2006/relationships/image" Target="../media/image44.jpe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56.jpeg"/><Relationship Id="rId3" Type="http://schemas.openxmlformats.org/officeDocument/2006/relationships/image" Target="../media/image39.jpeg"/><Relationship Id="rId7" Type="http://schemas.openxmlformats.org/officeDocument/2006/relationships/image" Target="cid:6c1bb2c8-e5a0-4f15-b7d1-e59d89102b0c@prod.exchangelabs.com" TargetMode="External"/><Relationship Id="rId12" Type="http://schemas.openxmlformats.org/officeDocument/2006/relationships/image" Target="../media/image2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cid:CA6714F4-C742-44F4-9467-51B5EEE6C44B" TargetMode="External"/><Relationship Id="rId5" Type="http://schemas.openxmlformats.org/officeDocument/2006/relationships/image" Target="../media/image59.jpeg"/><Relationship Id="rId10" Type="http://schemas.openxmlformats.org/officeDocument/2006/relationships/image" Target="../media/image60.jpeg"/><Relationship Id="rId4" Type="http://schemas.openxmlformats.org/officeDocument/2006/relationships/image" Target="../media/image58.jpeg"/><Relationship Id="rId9" Type="http://schemas.openxmlformats.org/officeDocument/2006/relationships/image" Target="../media/image44.jpeg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cid:ba6c71cc-e882-4048-ba2c-dc986c4cb470@CANPRD01.PROD.OUTLOOK.COM" TargetMode="External"/><Relationship Id="rId13" Type="http://schemas.openxmlformats.org/officeDocument/2006/relationships/image" Target="../media/image65.jpeg"/><Relationship Id="rId3" Type="http://schemas.openxmlformats.org/officeDocument/2006/relationships/image" Target="../media/image59.jpeg"/><Relationship Id="rId7" Type="http://schemas.openxmlformats.org/officeDocument/2006/relationships/image" Target="../media/image50.jpeg"/><Relationship Id="rId12" Type="http://schemas.openxmlformats.org/officeDocument/2006/relationships/image" Target="../media/image5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58.jpeg"/><Relationship Id="rId5" Type="http://schemas.openxmlformats.org/officeDocument/2006/relationships/image" Target="../media/image49.jpeg"/><Relationship Id="rId10" Type="http://schemas.openxmlformats.org/officeDocument/2006/relationships/image" Target="../media/image64.jpeg"/><Relationship Id="rId4" Type="http://schemas.openxmlformats.org/officeDocument/2006/relationships/image" Target="../media/image62.jpe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65.jpeg"/><Relationship Id="rId7" Type="http://schemas.openxmlformats.org/officeDocument/2006/relationships/image" Target="../media/image61.jpeg"/><Relationship Id="rId12" Type="http://schemas.openxmlformats.org/officeDocument/2006/relationships/image" Target="../media/image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1.jpeg"/><Relationship Id="rId5" Type="http://schemas.openxmlformats.org/officeDocument/2006/relationships/image" Target="../media/image68.jpeg"/><Relationship Id="rId10" Type="http://schemas.openxmlformats.org/officeDocument/2006/relationships/image" Target="../media/image70.jpeg"/><Relationship Id="rId4" Type="http://schemas.openxmlformats.org/officeDocument/2006/relationships/image" Target="../media/image67.jpe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12" Type="http://schemas.openxmlformats.org/officeDocument/2006/relationships/image" Target="../media/image7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78.jpeg"/><Relationship Id="rId5" Type="http://schemas.openxmlformats.org/officeDocument/2006/relationships/image" Target="../media/image74.jpeg"/><Relationship Id="rId10" Type="http://schemas.openxmlformats.org/officeDocument/2006/relationships/image" Target="cid:6B9EFE6B-7A03-45C4-AE1B-54ACFC0DD29F" TargetMode="External"/><Relationship Id="rId4" Type="http://schemas.openxmlformats.org/officeDocument/2006/relationships/image" Target="../media/image66.jpe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19.jpeg"/><Relationship Id="rId4" Type="http://schemas.openxmlformats.org/officeDocument/2006/relationships/image" Target="../media/image78.jpeg"/><Relationship Id="rId9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35a684a2-f599-401b-9bbb-81380e0d9f4d@namprd18.prod.outlook.com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213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7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4.JPG"/><Relationship Id="rId5" Type="http://schemas.openxmlformats.org/officeDocument/2006/relationships/image" Target="../media/image223.jpeg"/><Relationship Id="rId4" Type="http://schemas.openxmlformats.org/officeDocument/2006/relationships/image" Target="../media/image22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7" Type="http://schemas.openxmlformats.org/officeDocument/2006/relationships/image" Target="../media/image231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0.jpg"/><Relationship Id="rId5" Type="http://schemas.openxmlformats.org/officeDocument/2006/relationships/image" Target="../media/image229.jpg"/><Relationship Id="rId4" Type="http://schemas.openxmlformats.org/officeDocument/2006/relationships/image" Target="../media/image22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cid:60a42923-1422-497a-8d95-ccea1e2eca4e@prod.exchangelabs.c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cid:f8c5709f-2bc4-4707-9e6e-66315f20f02c@prod.exchangelabs.com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cid:35a684a2-f599-401b-9bbb-81380e0d9f4d@namprd18.prod.outlook.com" TargetMode="External"/><Relationship Id="rId12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cid:f8c5709f-2bc4-4707-9e6e-66315f20f02c@prod.exchangelabs.com" TargetMode="External"/><Relationship Id="rId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769938" y="377825"/>
            <a:ext cx="9852025" cy="30702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SALAM CLUB</a:t>
            </a:r>
            <a:br>
              <a:rPr lang="en-CA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25</a:t>
            </a:r>
            <a:r>
              <a:rPr lang="en-CA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  ANNIVERSARY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9013" y="3233738"/>
            <a:ext cx="9755187" cy="1338262"/>
          </a:xfrm>
        </p:spPr>
        <p:txBody>
          <a:bodyPr/>
          <a:lstStyle/>
          <a:p>
            <a:pPr algn="ct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CA" sz="7200" dirty="0"/>
              <a:t>1993 - 2018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7" t="16786" r="16064" b="32175"/>
          <a:stretch>
            <a:fillRect/>
          </a:stretch>
        </p:blipFill>
        <p:spPr bwMode="auto">
          <a:xfrm>
            <a:off x="9202738" y="460375"/>
            <a:ext cx="11334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7" t="16786" r="16064" b="32175"/>
          <a:stretch>
            <a:fillRect/>
          </a:stretch>
        </p:blipFill>
        <p:spPr bwMode="auto">
          <a:xfrm>
            <a:off x="960438" y="854075"/>
            <a:ext cx="11334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de Final">
            <a:hlinkClick r:id="" action="ppaction://media"/>
            <a:extLst>
              <a:ext uri="{FF2B5EF4-FFF2-40B4-BE49-F238E27FC236}">
                <a16:creationId xmlns:a16="http://schemas.microsoft.com/office/drawing/2014/main" xmlns="" id="{443B7D39-C831-4EBE-A342-37806E264F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750"/>
            <a:ext cx="10394950" cy="331152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CA" dirty="0"/>
              <a:t>The Late </a:t>
            </a:r>
          </a:p>
        </p:txBody>
      </p:sp>
      <p:graphicFrame>
        <p:nvGraphicFramePr>
          <p:cNvPr id="4" name="Content Placeholder 9"/>
          <p:cNvGraphicFramePr>
            <a:graphicFrameLocks noChangeAspect="1"/>
          </p:cNvGraphicFramePr>
          <p:nvPr/>
        </p:nvGraphicFramePr>
        <p:xfrm>
          <a:off x="685800" y="2828925"/>
          <a:ext cx="10394950" cy="3343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671638"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Ahsan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Zayouna</a:t>
                      </a:r>
                      <a:endParaRPr lang="en-CA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Mr. Claude </a:t>
                      </a:r>
                      <a:r>
                        <a:rPr lang="en-CA" sz="16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Demarchi</a:t>
                      </a:r>
                      <a:endParaRPr lang="en-CA" sz="16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Nail Aziz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Raad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Georgie    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Diko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Abachi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1638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Mrs. </a:t>
                      </a:r>
                      <a:r>
                        <a:rPr lang="en-CA" sz="1600" dirty="0" err="1"/>
                        <a:t>Naimet</a:t>
                      </a:r>
                      <a:r>
                        <a:rPr lang="en-CA" sz="1600" dirty="0"/>
                        <a:t> Thomas</a:t>
                      </a:r>
                    </a:p>
                    <a:p>
                      <a:pPr algn="ctr"/>
                      <a:endParaRPr lang="en-CA" sz="1600" dirty="0"/>
                    </a:p>
                    <a:p>
                      <a:pPr algn="ctr"/>
                      <a:endParaRPr lang="en-CA" sz="1600" dirty="0"/>
                    </a:p>
                    <a:p>
                      <a:pPr algn="ctr"/>
                      <a:endParaRPr lang="en-CA" sz="1600" dirty="0"/>
                    </a:p>
                    <a:p>
                      <a:pPr algn="ctr"/>
                      <a:endParaRPr lang="en-CA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Wisam Al-Sayegh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Claude Pio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Khalid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Yassi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85800" y="233363"/>
            <a:ext cx="10396538" cy="11509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CA" sz="4900" dirty="0"/>
              <a:t>Presidents &amp; Executive members</a:t>
            </a:r>
            <a:br>
              <a:rPr lang="en-CA" sz="4900" dirty="0"/>
            </a:br>
            <a:r>
              <a:rPr lang="en-CA" sz="4900" dirty="0"/>
              <a:t>1996 – 1998</a:t>
            </a:r>
          </a:p>
        </p:txBody>
      </p:sp>
      <p:sp>
        <p:nvSpPr>
          <p:cNvPr id="28695" name="Rectangle 6"/>
          <p:cNvSpPr>
            <a:spLocks noChangeArrowheads="1"/>
          </p:cNvSpPr>
          <p:nvPr/>
        </p:nvSpPr>
        <p:spPr bwMode="auto">
          <a:xfrm>
            <a:off x="3248025" y="1854200"/>
            <a:ext cx="5695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The Late Mr. Jamal Ramani (President)</a:t>
            </a:r>
          </a:p>
        </p:txBody>
      </p:sp>
      <p:pic>
        <p:nvPicPr>
          <p:cNvPr id="2869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19278" r="51260" b="60896"/>
          <a:stretch>
            <a:fillRect/>
          </a:stretch>
        </p:blipFill>
        <p:spPr bwMode="auto">
          <a:xfrm>
            <a:off x="9394825" y="3100388"/>
            <a:ext cx="13446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6" t="29985" r="13983" b="32748"/>
          <a:stretch>
            <a:fillRect/>
          </a:stretch>
        </p:blipFill>
        <p:spPr bwMode="auto">
          <a:xfrm>
            <a:off x="3098800" y="3111500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8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0712" r="61966" b="55553"/>
          <a:stretch>
            <a:fillRect/>
          </a:stretch>
        </p:blipFill>
        <p:spPr bwMode="auto">
          <a:xfrm>
            <a:off x="8997950" y="989013"/>
            <a:ext cx="161607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3" t="15884" r="27969" b="34966"/>
          <a:stretch>
            <a:fillRect/>
          </a:stretch>
        </p:blipFill>
        <p:spPr bwMode="auto">
          <a:xfrm>
            <a:off x="1041400" y="3130550"/>
            <a:ext cx="1343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0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26418" r="75385" b="48277"/>
          <a:stretch>
            <a:fillRect/>
          </a:stretch>
        </p:blipFill>
        <p:spPr bwMode="auto">
          <a:xfrm>
            <a:off x="9398000" y="4791075"/>
            <a:ext cx="1341438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1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21683" r="52464" b="20113"/>
          <a:stretch>
            <a:fillRect/>
          </a:stretch>
        </p:blipFill>
        <p:spPr bwMode="auto">
          <a:xfrm>
            <a:off x="7286625" y="3136900"/>
            <a:ext cx="1308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2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2" t="20018" r="38042" b="46361"/>
          <a:stretch>
            <a:fillRect/>
          </a:stretch>
        </p:blipFill>
        <p:spPr bwMode="auto">
          <a:xfrm>
            <a:off x="5248275" y="3094038"/>
            <a:ext cx="133826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4323" r="44472" b="69167"/>
          <a:stretch>
            <a:fillRect/>
          </a:stretch>
        </p:blipFill>
        <p:spPr bwMode="auto">
          <a:xfrm>
            <a:off x="1062038" y="4843463"/>
            <a:ext cx="1322387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4" name="Picture 3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0" t="14470" r="28583" b="66547"/>
          <a:stretch>
            <a:fillRect/>
          </a:stretch>
        </p:blipFill>
        <p:spPr bwMode="auto">
          <a:xfrm>
            <a:off x="3090863" y="4795838"/>
            <a:ext cx="133191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5" name="Picture 39" descr="cid:60a42923-1422-497a-8d95-ccea1e2eca4e@prod.exchangelabs.com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2814" r="16730" b="38692"/>
          <a:stretch>
            <a:fillRect/>
          </a:stretch>
        </p:blipFill>
        <p:spPr bwMode="auto">
          <a:xfrm>
            <a:off x="7335838" y="4795838"/>
            <a:ext cx="1331912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6" name="Picture 4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20059"/>
          <a:stretch>
            <a:fillRect/>
          </a:stretch>
        </p:blipFill>
        <p:spPr bwMode="auto">
          <a:xfrm>
            <a:off x="3098800" y="3087688"/>
            <a:ext cx="13239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7" t="16786" r="16064" b="32175"/>
          <a:stretch>
            <a:fillRect/>
          </a:stretch>
        </p:blipFill>
        <p:spPr bwMode="auto">
          <a:xfrm>
            <a:off x="4951413" y="4541838"/>
            <a:ext cx="18764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750"/>
            <a:ext cx="10394950" cy="331152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graphicFrame>
        <p:nvGraphicFramePr>
          <p:cNvPr id="4" name="Content Placeholder 9"/>
          <p:cNvGraphicFramePr>
            <a:graphicFrameLocks noChangeAspect="1"/>
          </p:cNvGraphicFramePr>
          <p:nvPr/>
        </p:nvGraphicFramePr>
        <p:xfrm>
          <a:off x="685800" y="2828925"/>
          <a:ext cx="10394950" cy="3343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671638"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Ahsan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Zayouna</a:t>
                      </a:r>
                      <a:endParaRPr lang="en-CA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Mr. Claude </a:t>
                      </a:r>
                      <a:r>
                        <a:rPr lang="en-CA" sz="16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Demarchi</a:t>
                      </a:r>
                      <a:endParaRPr lang="en-CA" sz="16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Munther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Gabriel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Khalid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Yassi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Naimet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Thomas</a:t>
                      </a:r>
                    </a:p>
                    <a:p>
                      <a:pPr algn="ctr"/>
                      <a:endParaRPr lang="en-CA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16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Diko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Abachi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dirty="0"/>
                    </a:p>
                    <a:p>
                      <a:pPr algn="ctr"/>
                      <a:endParaRPr lang="en-CA" sz="1600" dirty="0"/>
                    </a:p>
                    <a:p>
                      <a:pPr algn="ctr"/>
                      <a:endParaRPr lang="en-CA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Raad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Georgie    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Kamal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Killu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Nail Aziz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85800" y="233363"/>
            <a:ext cx="10396538" cy="11509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CA" sz="4900" dirty="0"/>
              <a:t>Presidents &amp; Executive members</a:t>
            </a:r>
            <a:br>
              <a:rPr lang="en-CA" sz="4900" dirty="0"/>
            </a:br>
            <a:r>
              <a:rPr lang="en-CA" sz="4900" dirty="0"/>
              <a:t>1998 – 2000</a:t>
            </a:r>
          </a:p>
        </p:txBody>
      </p:sp>
      <p:sp>
        <p:nvSpPr>
          <p:cNvPr id="29719" name="Rectangle 6"/>
          <p:cNvSpPr>
            <a:spLocks noChangeArrowheads="1"/>
          </p:cNvSpPr>
          <p:nvPr/>
        </p:nvSpPr>
        <p:spPr bwMode="auto">
          <a:xfrm>
            <a:off x="3208338" y="1854200"/>
            <a:ext cx="5695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The Late Mr. Jamal Ramani (President)</a:t>
            </a:r>
          </a:p>
        </p:txBody>
      </p:sp>
      <p:pic>
        <p:nvPicPr>
          <p:cNvPr id="297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19278" r="51260" b="60896"/>
          <a:stretch>
            <a:fillRect/>
          </a:stretch>
        </p:blipFill>
        <p:spPr bwMode="auto">
          <a:xfrm>
            <a:off x="1039813" y="4756150"/>
            <a:ext cx="1344612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0712" r="61966" b="55553"/>
          <a:stretch>
            <a:fillRect/>
          </a:stretch>
        </p:blipFill>
        <p:spPr bwMode="auto">
          <a:xfrm>
            <a:off x="8958263" y="904875"/>
            <a:ext cx="174625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3" t="15884" r="27969" b="34966"/>
          <a:stretch>
            <a:fillRect/>
          </a:stretch>
        </p:blipFill>
        <p:spPr bwMode="auto">
          <a:xfrm>
            <a:off x="1041400" y="3130550"/>
            <a:ext cx="1343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26418" r="75385" b="48277"/>
          <a:stretch>
            <a:fillRect/>
          </a:stretch>
        </p:blipFill>
        <p:spPr bwMode="auto">
          <a:xfrm>
            <a:off x="7261225" y="3130550"/>
            <a:ext cx="134143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4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21683" r="52464" b="20113"/>
          <a:stretch>
            <a:fillRect/>
          </a:stretch>
        </p:blipFill>
        <p:spPr bwMode="auto">
          <a:xfrm>
            <a:off x="3098800" y="4816475"/>
            <a:ext cx="1308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5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4" t="33742" r="45592" b="48492"/>
          <a:stretch>
            <a:fillRect/>
          </a:stretch>
        </p:blipFill>
        <p:spPr bwMode="auto">
          <a:xfrm>
            <a:off x="7288213" y="4822825"/>
            <a:ext cx="12874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2" t="20018" r="38042" b="46361"/>
          <a:stretch>
            <a:fillRect/>
          </a:stretch>
        </p:blipFill>
        <p:spPr bwMode="auto">
          <a:xfrm>
            <a:off x="9401175" y="4784725"/>
            <a:ext cx="133826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7" name="Picture 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4323" r="44472" b="69167"/>
          <a:stretch>
            <a:fillRect/>
          </a:stretch>
        </p:blipFill>
        <p:spPr bwMode="auto">
          <a:xfrm>
            <a:off x="9382125" y="3152775"/>
            <a:ext cx="1322388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8" name="Picture 37" descr="cid:6c1bb2c8-e5a0-4f15-b7d1-e59d89102b0c@prod.exchangelabs.com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7385" r="14116" b="25230"/>
          <a:stretch>
            <a:fillRect/>
          </a:stretch>
        </p:blipFill>
        <p:spPr bwMode="auto">
          <a:xfrm>
            <a:off x="5224463" y="3100388"/>
            <a:ext cx="133667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9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r="13068"/>
          <a:stretch>
            <a:fillRect/>
          </a:stretch>
        </p:blipFill>
        <p:spPr bwMode="auto">
          <a:xfrm>
            <a:off x="3111500" y="3117850"/>
            <a:ext cx="13366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1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7" t="16786" r="16064" b="32175"/>
          <a:stretch>
            <a:fillRect/>
          </a:stretch>
        </p:blipFill>
        <p:spPr bwMode="auto">
          <a:xfrm>
            <a:off x="4954588" y="4530725"/>
            <a:ext cx="18764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88975" y="2490788"/>
          <a:ext cx="10394952" cy="3679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4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24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24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24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24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324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8399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5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Mr. Claude </a:t>
                      </a:r>
                      <a:r>
                        <a:rPr lang="en-CA" sz="15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Demarchi</a:t>
                      </a:r>
                      <a:endParaRPr lang="en-CA" sz="15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Diko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Abachi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Jan Khayat</a:t>
                      </a:r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Liza Lewis</a:t>
                      </a:r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Waleed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Gulli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5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5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Suad</a:t>
                      </a:r>
                      <a:r>
                        <a:rPr lang="en-CA" sz="15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Andrews</a:t>
                      </a:r>
                    </a:p>
                    <a:p>
                      <a:endParaRPr lang="en-CA" sz="1800" dirty="0"/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39913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Mr. Nabil Salman</a:t>
                      </a:r>
                    </a:p>
                    <a:p>
                      <a:pPr algn="ctr"/>
                      <a:endParaRPr lang="en-CA" sz="1600" dirty="0"/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5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5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Haraj</a:t>
                      </a:r>
                      <a:r>
                        <a:rPr lang="en-CA" sz="15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5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Melkonian</a:t>
                      </a:r>
                      <a:endParaRPr lang="en-CA" sz="15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Sabah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Attisha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Joe Raffi</a:t>
                      </a:r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Janan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Jibran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32" marB="4573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85800" y="233363"/>
            <a:ext cx="10396538" cy="11509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CA" sz="4900" dirty="0"/>
              <a:t>Presidents &amp; Executive members</a:t>
            </a:r>
            <a:br>
              <a:rPr lang="en-CA" sz="4900" dirty="0"/>
            </a:br>
            <a:r>
              <a:rPr lang="en-CA" sz="4900" dirty="0"/>
              <a:t>2000 – 2002</a:t>
            </a:r>
          </a:p>
        </p:txBody>
      </p:sp>
      <p:sp>
        <p:nvSpPr>
          <p:cNvPr id="30745" name="Rectangle 6"/>
          <p:cNvSpPr>
            <a:spLocks noChangeArrowheads="1"/>
          </p:cNvSpPr>
          <p:nvPr/>
        </p:nvSpPr>
        <p:spPr bwMode="auto">
          <a:xfrm>
            <a:off x="3692525" y="1549400"/>
            <a:ext cx="4427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Mr. Suhair Khayat (President)</a:t>
            </a:r>
          </a:p>
        </p:txBody>
      </p:sp>
      <p:pic>
        <p:nvPicPr>
          <p:cNvPr id="3074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19278" r="51260" b="60896"/>
          <a:stretch>
            <a:fillRect/>
          </a:stretch>
        </p:blipFill>
        <p:spPr bwMode="auto">
          <a:xfrm>
            <a:off x="2616200" y="2903538"/>
            <a:ext cx="13446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9" t="25932" r="17374" b="25479"/>
          <a:stretch>
            <a:fillRect/>
          </a:stretch>
        </p:blipFill>
        <p:spPr bwMode="auto">
          <a:xfrm>
            <a:off x="9515475" y="2954338"/>
            <a:ext cx="13303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8605" r="55322" b="60004"/>
          <a:stretch>
            <a:fillRect/>
          </a:stretch>
        </p:blipFill>
        <p:spPr bwMode="auto">
          <a:xfrm>
            <a:off x="7802563" y="2935288"/>
            <a:ext cx="131286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6" t="4761" r="30820" b="51894"/>
          <a:stretch>
            <a:fillRect/>
          </a:stretch>
        </p:blipFill>
        <p:spPr bwMode="auto">
          <a:xfrm>
            <a:off x="6057900" y="2928938"/>
            <a:ext cx="13446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3079" r="2365" b="19167"/>
          <a:stretch>
            <a:fillRect/>
          </a:stretch>
        </p:blipFill>
        <p:spPr bwMode="auto">
          <a:xfrm>
            <a:off x="4357688" y="2936875"/>
            <a:ext cx="13176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1" t="10954" r="15173" b="58028"/>
          <a:stretch>
            <a:fillRect/>
          </a:stretch>
        </p:blipFill>
        <p:spPr bwMode="auto">
          <a:xfrm>
            <a:off x="6096000" y="4791075"/>
            <a:ext cx="13081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Picture 23" descr="cid:4cc1974e-5dd0-4545-8cfb-19ef361ce3d4@CANPRD01.PROD.OUTLOOK.COM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11125" b="9496"/>
          <a:stretch>
            <a:fillRect/>
          </a:stretch>
        </p:blipFill>
        <p:spPr bwMode="auto">
          <a:xfrm>
            <a:off x="4357688" y="4779963"/>
            <a:ext cx="13462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2" r="28105" b="62952"/>
          <a:stretch>
            <a:fillRect/>
          </a:stretch>
        </p:blipFill>
        <p:spPr bwMode="auto">
          <a:xfrm>
            <a:off x="2582863" y="4797425"/>
            <a:ext cx="1339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4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7" t="8324" r="19325" b="28525"/>
          <a:stretch>
            <a:fillRect/>
          </a:stretch>
        </p:blipFill>
        <p:spPr bwMode="auto">
          <a:xfrm>
            <a:off x="8515350" y="679450"/>
            <a:ext cx="160813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3" t="21411" r="32410" b="52258"/>
          <a:stretch>
            <a:fillRect/>
          </a:stretch>
        </p:blipFill>
        <p:spPr bwMode="auto">
          <a:xfrm>
            <a:off x="906463" y="4768850"/>
            <a:ext cx="13160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6" t="29985" r="13983" b="32748"/>
          <a:stretch>
            <a:fillRect/>
          </a:stretch>
        </p:blipFill>
        <p:spPr bwMode="auto">
          <a:xfrm>
            <a:off x="906463" y="2941638"/>
            <a:ext cx="13239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Picture 28" descr="Image may contain: 2 people, closeup and indo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1" t="4756" r="5811" b="6339"/>
          <a:stretch>
            <a:fillRect/>
          </a:stretch>
        </p:blipFill>
        <p:spPr bwMode="auto">
          <a:xfrm>
            <a:off x="7840663" y="4768850"/>
            <a:ext cx="127476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7" t="16786" r="16064" b="32175"/>
          <a:stretch>
            <a:fillRect/>
          </a:stretch>
        </p:blipFill>
        <p:spPr bwMode="auto">
          <a:xfrm>
            <a:off x="9404350" y="4595813"/>
            <a:ext cx="16351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33363"/>
            <a:ext cx="10396538" cy="11509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CA" sz="4900" dirty="0"/>
              <a:t>Presidents &amp; Executive members</a:t>
            </a:r>
            <a:br>
              <a:rPr lang="en-CA" sz="4900" dirty="0"/>
            </a:br>
            <a:r>
              <a:rPr lang="en-CA" sz="4900" dirty="0"/>
              <a:t>2002 – 2004</a:t>
            </a:r>
          </a:p>
        </p:txBody>
      </p:sp>
      <p:sp>
        <p:nvSpPr>
          <p:cNvPr id="31767" name="Rectangle 6"/>
          <p:cNvSpPr>
            <a:spLocks noChangeArrowheads="1"/>
          </p:cNvSpPr>
          <p:nvPr/>
        </p:nvSpPr>
        <p:spPr bwMode="auto">
          <a:xfrm>
            <a:off x="3714750" y="1854200"/>
            <a:ext cx="476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Mr. Munther Gabriel (President)</a:t>
            </a:r>
          </a:p>
        </p:txBody>
      </p:sp>
      <p:pic>
        <p:nvPicPr>
          <p:cNvPr id="31775" name="Picture 24" descr="cid:6c1bb2c8-e5a0-4f15-b7d1-e59d89102b0c@prod.exchangelabs.com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7385" r="14116" b="25230"/>
          <a:stretch>
            <a:fillRect/>
          </a:stretch>
        </p:blipFill>
        <p:spPr bwMode="auto">
          <a:xfrm>
            <a:off x="8583613" y="966788"/>
            <a:ext cx="16383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476F58E-A011-4371-923E-64ED329E9D8A}"/>
              </a:ext>
            </a:extLst>
          </p:cNvPr>
          <p:cNvGrpSpPr/>
          <p:nvPr/>
        </p:nvGrpSpPr>
        <p:grpSpPr>
          <a:xfrm>
            <a:off x="763070" y="2828925"/>
            <a:ext cx="10394950" cy="3343276"/>
            <a:chOff x="685800" y="2828925"/>
            <a:chExt cx="10394950" cy="3343276"/>
          </a:xfrm>
        </p:grpSpPr>
        <p:graphicFrame>
          <p:nvGraphicFramePr>
            <p:cNvPr id="4" name="Content Placeholder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62382"/>
                </p:ext>
              </p:extLst>
            </p:nvPr>
          </p:nvGraphicFramePr>
          <p:xfrm>
            <a:off x="685800" y="2828925"/>
            <a:ext cx="10394950" cy="334327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078990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2078990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  <a:gridCol w="2078990">
                    <a:extLst>
                      <a:ext uri="{9D8B030D-6E8A-4147-A177-3AD203B41FA5}">
                        <a16:colId xmlns:a16="http://schemas.microsoft.com/office/drawing/2014/main" xmlns="" val="20002"/>
                      </a:ext>
                    </a:extLst>
                  </a:gridCol>
                  <a:gridCol w="2078990">
                    <a:extLst>
                      <a:ext uri="{9D8B030D-6E8A-4147-A177-3AD203B41FA5}">
                        <a16:colId xmlns:a16="http://schemas.microsoft.com/office/drawing/2014/main" xmlns="" val="20003"/>
                      </a:ext>
                    </a:extLst>
                  </a:gridCol>
                  <a:gridCol w="2078990">
                    <a:extLst>
                      <a:ext uri="{9D8B030D-6E8A-4147-A177-3AD203B41FA5}">
                        <a16:colId xmlns:a16="http://schemas.microsoft.com/office/drawing/2014/main" xmlns="" val="20004"/>
                      </a:ext>
                    </a:extLst>
                  </a:gridCol>
                </a:tblGrid>
                <a:tr h="1671638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CA" sz="16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Mr. Rabi Allos</a:t>
                        </a:r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CA" sz="16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Mr. Nabil Salman</a:t>
                        </a:r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CA" sz="16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Mr. Jan Khayat</a:t>
                        </a:r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CA" sz="15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The Late Mr. Tariq </a:t>
                        </a:r>
                        <a:r>
                          <a:rPr lang="en-CA" sz="1500" b="0" kern="1200" dirty="0" err="1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Hindo</a:t>
                        </a:r>
                        <a:endParaRPr lang="en-CA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CA" sz="16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Mr. Waleed </a:t>
                        </a:r>
                        <a:r>
                          <a:rPr lang="en-CA" sz="1600" b="0" kern="1200" dirty="0" err="1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Gulli</a:t>
                        </a:r>
                        <a:endParaRPr lang="en-CA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671638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CA" sz="1600" dirty="0">
                            <a:effectLst/>
                            <a:latin typeface="+mn-lt"/>
                          </a:rPr>
                          <a:t>Mr. </a:t>
                        </a:r>
                        <a:r>
                          <a:rPr lang="en-CA" sz="1600" dirty="0" err="1">
                            <a:effectLst/>
                            <a:latin typeface="+mn-lt"/>
                          </a:rPr>
                          <a:t>Nazar</a:t>
                        </a:r>
                        <a:r>
                          <a:rPr lang="en-CA" sz="1600" dirty="0">
                            <a:effectLst/>
                            <a:latin typeface="+mn-lt"/>
                          </a:rPr>
                          <a:t> Hindi</a:t>
                        </a:r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CA" sz="1600" dirty="0">
                            <a:effectLst/>
                            <a:latin typeface="+mn-lt"/>
                          </a:rPr>
                          <a:t>Mr. </a:t>
                        </a:r>
                        <a:r>
                          <a:rPr lang="en-CA" sz="1600" dirty="0" err="1">
                            <a:effectLst/>
                            <a:latin typeface="+mn-lt"/>
                          </a:rPr>
                          <a:t>Janan</a:t>
                        </a:r>
                        <a:r>
                          <a:rPr lang="en-CA" sz="1600" dirty="0">
                            <a:effectLst/>
                            <a:latin typeface="+mn-lt"/>
                          </a:rPr>
                          <a:t> Iskandar</a:t>
                        </a:r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CA" sz="1400" dirty="0">
                            <a:effectLst/>
                            <a:latin typeface="+mn-lt"/>
                          </a:rPr>
                          <a:t>The Late Mr. Adil Shamon</a:t>
                        </a:r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CA" sz="1600" dirty="0">
                            <a:effectLst/>
                            <a:latin typeface="+mn-lt"/>
                          </a:rPr>
                          <a:t>Mr. Tariq </a:t>
                        </a:r>
                        <a:r>
                          <a:rPr lang="en-CA" sz="1600" dirty="0" err="1">
                            <a:effectLst/>
                            <a:latin typeface="+mn-lt"/>
                          </a:rPr>
                          <a:t>Toma</a:t>
                        </a:r>
                        <a:endParaRPr lang="en-CA" sz="1600" dirty="0">
                          <a:effectLst/>
                          <a:latin typeface="+mn-lt"/>
                        </a:endParaRPr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CA" sz="1800" dirty="0"/>
                      </a:p>
                    </a:txBody>
                    <a:tcPr marL="90720" marR="90720" marT="45360" marB="4536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9B5BBB0-560C-4DF4-AFEC-1CB30A750F5D}"/>
                </a:ext>
              </a:extLst>
            </p:cNvPr>
            <p:cNvGrpSpPr/>
            <p:nvPr/>
          </p:nvGrpSpPr>
          <p:grpSpPr>
            <a:xfrm>
              <a:off x="1100138" y="3105150"/>
              <a:ext cx="9882187" cy="3060700"/>
              <a:chOff x="1100138" y="3105150"/>
              <a:chExt cx="9882187" cy="3060700"/>
            </a:xfrm>
          </p:grpSpPr>
          <p:pic>
            <p:nvPicPr>
              <p:cNvPr id="31768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313" y="3143250"/>
                <a:ext cx="1346200" cy="132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9" name="Picture 14" descr="cid:ba6c71cc-e882-4048-ba2c-dc986c4cb470@CANPRD01.PROD.OUTLOOK.COM"/>
              <p:cNvPicPr>
                <a:picLocks noChangeAspect="1" noChangeArrowheads="1"/>
              </p:cNvPicPr>
              <p:nvPr/>
            </p:nvPicPr>
            <p:blipFill>
              <a:blip r:embed="rId5" r:link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30" t="25336" r="23317" b="13911"/>
              <a:stretch>
                <a:fillRect/>
              </a:stretch>
            </p:blipFill>
            <p:spPr bwMode="auto">
              <a:xfrm rot="5400000">
                <a:off x="7341393" y="4825207"/>
                <a:ext cx="1306513" cy="130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0" name="Picture 1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02" t="18605" r="55322" b="60004"/>
              <a:stretch>
                <a:fillRect/>
              </a:stretch>
            </p:blipFill>
            <p:spPr bwMode="auto">
              <a:xfrm>
                <a:off x="9367838" y="3105150"/>
                <a:ext cx="1311275" cy="1338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1" name="Picture 1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1" t="3079" r="2365" b="19167"/>
              <a:stretch>
                <a:fillRect/>
              </a:stretch>
            </p:blipFill>
            <p:spPr bwMode="auto">
              <a:xfrm>
                <a:off x="5245100" y="3111500"/>
                <a:ext cx="1319213" cy="133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2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8" t="14275" r="21205" b="35191"/>
              <a:stretch>
                <a:fillRect/>
              </a:stretch>
            </p:blipFill>
            <p:spPr bwMode="auto">
              <a:xfrm>
                <a:off x="5229225" y="4810125"/>
                <a:ext cx="1308100" cy="1319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3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46" t="25870" r="63184" b="49467"/>
              <a:stretch>
                <a:fillRect/>
              </a:stretch>
            </p:blipFill>
            <p:spPr bwMode="auto">
              <a:xfrm>
                <a:off x="3163888" y="4810125"/>
                <a:ext cx="1346200" cy="135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4" name="Picture 2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85" t="10835" r="54427" b="52026"/>
              <a:stretch>
                <a:fillRect/>
              </a:stretch>
            </p:blipFill>
            <p:spPr bwMode="auto">
              <a:xfrm>
                <a:off x="1100138" y="4806950"/>
                <a:ext cx="1346200" cy="1358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6" name="Picture 2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23" t="21411" r="32410" b="52258"/>
              <a:stretch>
                <a:fillRect/>
              </a:stretch>
            </p:blipFill>
            <p:spPr bwMode="auto">
              <a:xfrm>
                <a:off x="3170238" y="3111500"/>
                <a:ext cx="1316037" cy="135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7" name="Picture 2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26" r="2119" b="16367"/>
              <a:stretch>
                <a:fillRect/>
              </a:stretch>
            </p:blipFill>
            <p:spPr bwMode="auto">
              <a:xfrm>
                <a:off x="7323138" y="3111500"/>
                <a:ext cx="1308100" cy="1331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9" name="Picture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37" t="16786" r="16064" b="32175"/>
              <a:stretch>
                <a:fillRect/>
              </a:stretch>
            </p:blipFill>
            <p:spPr bwMode="auto">
              <a:xfrm>
                <a:off x="9105900" y="4530725"/>
                <a:ext cx="1876425" cy="160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33363"/>
            <a:ext cx="10396538" cy="11509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CA" sz="4900" dirty="0"/>
              <a:t>Presidents &amp; Executive members</a:t>
            </a:r>
            <a:br>
              <a:rPr lang="en-CA" sz="4900" dirty="0"/>
            </a:br>
            <a:r>
              <a:rPr lang="en-CA" sz="4900" dirty="0"/>
              <a:t>2004 – 2007</a:t>
            </a:r>
          </a:p>
        </p:txBody>
      </p:sp>
      <p:pic>
        <p:nvPicPr>
          <p:cNvPr id="32791" name="Picture 5" descr="cid:6c1bb2c8-e5a0-4f15-b7d1-e59d89102b0c@prod.exchangelabs.com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7385" r="14116" b="25230"/>
          <a:stretch>
            <a:fillRect/>
          </a:stretch>
        </p:blipFill>
        <p:spPr bwMode="auto">
          <a:xfrm>
            <a:off x="8559800" y="966788"/>
            <a:ext cx="16383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2" name="Rectangle 6"/>
          <p:cNvSpPr>
            <a:spLocks noChangeArrowheads="1"/>
          </p:cNvSpPr>
          <p:nvPr/>
        </p:nvSpPr>
        <p:spPr bwMode="auto">
          <a:xfrm>
            <a:off x="3714750" y="1854200"/>
            <a:ext cx="476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Mr. Munther Gabriel (President)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40BA69D-562C-4540-BA2C-3A7E275BFD26}"/>
              </a:ext>
            </a:extLst>
          </p:cNvPr>
          <p:cNvGrpSpPr/>
          <p:nvPr/>
        </p:nvGrpSpPr>
        <p:grpSpPr>
          <a:xfrm>
            <a:off x="687388" y="2805113"/>
            <a:ext cx="10394950" cy="3343276"/>
            <a:chOff x="699408" y="2828925"/>
            <a:chExt cx="10394950" cy="3343276"/>
          </a:xfrm>
        </p:grpSpPr>
        <p:graphicFrame>
          <p:nvGraphicFramePr>
            <p:cNvPr id="4" name="Content Placeholder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3219477"/>
                </p:ext>
              </p:extLst>
            </p:nvPr>
          </p:nvGraphicFramePr>
          <p:xfrm>
            <a:off x="699408" y="2828925"/>
            <a:ext cx="10394950" cy="334327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078990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2078990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  <a:gridCol w="2078990">
                    <a:extLst>
                      <a:ext uri="{9D8B030D-6E8A-4147-A177-3AD203B41FA5}">
                        <a16:colId xmlns:a16="http://schemas.microsoft.com/office/drawing/2014/main" xmlns="" val="20002"/>
                      </a:ext>
                    </a:extLst>
                  </a:gridCol>
                  <a:gridCol w="2078990">
                    <a:extLst>
                      <a:ext uri="{9D8B030D-6E8A-4147-A177-3AD203B41FA5}">
                        <a16:colId xmlns:a16="http://schemas.microsoft.com/office/drawing/2014/main" xmlns="" val="20003"/>
                      </a:ext>
                    </a:extLst>
                  </a:gridCol>
                  <a:gridCol w="2078990">
                    <a:extLst>
                      <a:ext uri="{9D8B030D-6E8A-4147-A177-3AD203B41FA5}">
                        <a16:colId xmlns:a16="http://schemas.microsoft.com/office/drawing/2014/main" xmlns="" val="20004"/>
                      </a:ext>
                    </a:extLst>
                  </a:gridCol>
                </a:tblGrid>
                <a:tr h="1671638">
                  <a:tc>
                    <a:txBody>
                      <a:bodyPr/>
                      <a:lstStyle/>
                      <a:p>
                        <a:pPr algn="ctr"/>
                        <a:r>
                          <a:rPr lang="en-CA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Mr. Rabi Allos</a:t>
                        </a:r>
                      </a:p>
                      <a:p>
                        <a:pPr algn="ctr"/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algn="ctr"/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algn="ctr"/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algn="ctr"/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CA" sz="1600" b="0" kern="1200" cap="none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rPr>
                          <a:t>Mr. Nabil Salman</a:t>
                        </a: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CA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Mrs. Layla </a:t>
                        </a:r>
                        <a:r>
                          <a:rPr lang="en-CA" sz="1600" b="0" kern="1200" dirty="0" err="1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Nasri</a:t>
                        </a: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CA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Mrs. </a:t>
                        </a:r>
                        <a:r>
                          <a:rPr lang="en-CA" sz="1600" b="0" kern="1200" dirty="0" err="1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Diko</a:t>
                        </a:r>
                        <a:r>
                          <a:rPr lang="en-CA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CA" sz="1600" b="0" kern="1200" dirty="0" err="1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Abachi</a:t>
                        </a: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CA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Mrs. </a:t>
                        </a:r>
                        <a:r>
                          <a:rPr lang="en-CA" sz="1600" b="0" kern="1200" dirty="0" err="1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Souad</a:t>
                        </a:r>
                        <a:r>
                          <a:rPr lang="en-CA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 Andrews</a:t>
                        </a: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671638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CA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Mr. Khalid </a:t>
                        </a:r>
                        <a:r>
                          <a:rPr lang="en-CA" sz="1600" b="0" kern="1200" dirty="0" err="1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Yassi</a:t>
                        </a: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CA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Mr. Sami Shabo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CA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Mr. Waleed </a:t>
                        </a:r>
                        <a:r>
                          <a:rPr lang="en-CA" sz="1600" b="0" kern="1200" dirty="0" err="1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Gulli</a:t>
                        </a:r>
                        <a:endPara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CA" sz="14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The Late Mr. Adil Shamon</a:t>
                        </a: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CA" sz="1600" dirty="0"/>
                          <a:t>Mr. Tariq Toma</a:t>
                        </a:r>
                      </a:p>
                    </a:txBody>
                    <a:tcPr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355EFC8-990C-4AF8-A689-E9177C961890}"/>
                </a:ext>
              </a:extLst>
            </p:cNvPr>
            <p:cNvGrpSpPr/>
            <p:nvPr/>
          </p:nvGrpSpPr>
          <p:grpSpPr>
            <a:xfrm>
              <a:off x="1092200" y="3111500"/>
              <a:ext cx="9585325" cy="3052763"/>
              <a:chOff x="1092200" y="3111500"/>
              <a:chExt cx="9585325" cy="3052763"/>
            </a:xfrm>
          </p:grpSpPr>
          <p:pic>
            <p:nvPicPr>
              <p:cNvPr id="32793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313" y="3143250"/>
                <a:ext cx="1346200" cy="132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4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32" t="26418" r="75385" b="48277"/>
              <a:stretch>
                <a:fillRect/>
              </a:stretch>
            </p:blipFill>
            <p:spPr bwMode="auto">
              <a:xfrm>
                <a:off x="1092200" y="4811713"/>
                <a:ext cx="1341438" cy="1328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5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01" t="7066" r="21313" b="59161"/>
              <a:stretch>
                <a:fillRect/>
              </a:stretch>
            </p:blipFill>
            <p:spPr bwMode="auto">
              <a:xfrm>
                <a:off x="5235575" y="3132138"/>
                <a:ext cx="1323975" cy="1350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6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24" t="19278" r="51260" b="60896"/>
              <a:stretch>
                <a:fillRect/>
              </a:stretch>
            </p:blipFill>
            <p:spPr bwMode="auto">
              <a:xfrm>
                <a:off x="7343775" y="3111500"/>
                <a:ext cx="1346200" cy="1360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7" name="Picture 1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59" t="25932" r="17374" b="25479"/>
              <a:stretch>
                <a:fillRect/>
              </a:stretch>
            </p:blipFill>
            <p:spPr bwMode="auto">
              <a:xfrm>
                <a:off x="9345613" y="3151188"/>
                <a:ext cx="1331912" cy="132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8" name="Picture 1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8" t="14275" r="21205" b="35191"/>
              <a:stretch>
                <a:fillRect/>
              </a:stretch>
            </p:blipFill>
            <p:spPr bwMode="auto">
              <a:xfrm>
                <a:off x="7299325" y="4797425"/>
                <a:ext cx="1338263" cy="1339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9" name="Picture 14" descr="cid:ba6c71cc-e882-4048-ba2c-dc986c4cb470@CANPRD01.PROD.OUTLOOK.COM"/>
              <p:cNvPicPr>
                <a:picLocks noChangeAspect="1" noChangeArrowheads="1"/>
              </p:cNvPicPr>
              <p:nvPr/>
            </p:nvPicPr>
            <p:blipFill>
              <a:blip r:embed="rId10" r:link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30" t="25336" r="23317" b="13911"/>
              <a:stretch>
                <a:fillRect/>
              </a:stretch>
            </p:blipFill>
            <p:spPr bwMode="auto">
              <a:xfrm rot="5400000">
                <a:off x="9374981" y="4844257"/>
                <a:ext cx="1304925" cy="1300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800" name="Picture 1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02" t="18605" r="55322" b="60004"/>
              <a:stretch>
                <a:fillRect/>
              </a:stretch>
            </p:blipFill>
            <p:spPr bwMode="auto">
              <a:xfrm>
                <a:off x="5248275" y="4826000"/>
                <a:ext cx="1312863" cy="1338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801" name="166cd161b666fed94961" descr="cid:166cd161b666fed94961"/>
              <p:cNvPicPr>
                <a:picLocks noChangeAspect="1" noChangeArrowheads="1"/>
              </p:cNvPicPr>
              <p:nvPr/>
            </p:nvPicPr>
            <p:blipFill>
              <a:blip r:embed="rId13" r:link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767" t="42892" r="1830" b="38310"/>
              <a:stretch>
                <a:fillRect/>
              </a:stretch>
            </p:blipFill>
            <p:spPr bwMode="auto">
              <a:xfrm>
                <a:off x="3171825" y="4814888"/>
                <a:ext cx="1327150" cy="1322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802" name="Picture 18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23" t="21411" r="32410" b="52258"/>
              <a:stretch>
                <a:fillRect/>
              </a:stretch>
            </p:blipFill>
            <p:spPr bwMode="auto">
              <a:xfrm>
                <a:off x="3154363" y="3121025"/>
                <a:ext cx="1316037" cy="135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9"/>
          <p:cNvGraphicFramePr>
            <a:graphicFrameLocks noChangeAspect="1"/>
          </p:cNvGraphicFramePr>
          <p:nvPr/>
        </p:nvGraphicFramePr>
        <p:xfrm>
          <a:off x="685800" y="2828925"/>
          <a:ext cx="10394950" cy="3343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671638"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Rabi Allos</a:t>
                      </a: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Khalid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Yassi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Layla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Nasri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Diko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Abachi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Souad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Andrews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16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Haraj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Melkonian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Waleed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Gulli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Late Mr. Adil Shamon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Mr. Tariq Toma</a:t>
                      </a: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85800" y="233363"/>
            <a:ext cx="10396538" cy="11509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CA" sz="4900" dirty="0"/>
              <a:t>Presidents &amp; Executive members</a:t>
            </a:r>
            <a:br>
              <a:rPr lang="en-CA" sz="4900" dirty="0"/>
            </a:br>
            <a:r>
              <a:rPr lang="en-CA" sz="4900" dirty="0"/>
              <a:t>2007 – 2009</a:t>
            </a:r>
          </a:p>
        </p:txBody>
      </p:sp>
      <p:pic>
        <p:nvPicPr>
          <p:cNvPr id="33815" name="Picture 5" descr="cid:6c1bb2c8-e5a0-4f15-b7d1-e59d89102b0c@prod.exchangelabs.com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7385" r="14116" b="25230"/>
          <a:stretch>
            <a:fillRect/>
          </a:stretch>
        </p:blipFill>
        <p:spPr bwMode="auto">
          <a:xfrm>
            <a:off x="8575675" y="966788"/>
            <a:ext cx="16383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6" name="Rectangle 6"/>
          <p:cNvSpPr>
            <a:spLocks noChangeArrowheads="1"/>
          </p:cNvSpPr>
          <p:nvPr/>
        </p:nvSpPr>
        <p:spPr bwMode="auto">
          <a:xfrm>
            <a:off x="3714750" y="1854200"/>
            <a:ext cx="476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Mr. Munther Gabriel (President)</a:t>
            </a:r>
          </a:p>
        </p:txBody>
      </p:sp>
      <p:pic>
        <p:nvPicPr>
          <p:cNvPr id="338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3143250"/>
            <a:ext cx="13462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26418" r="75385" b="48277"/>
          <a:stretch>
            <a:fillRect/>
          </a:stretch>
        </p:blipFill>
        <p:spPr bwMode="auto">
          <a:xfrm>
            <a:off x="3111500" y="3151188"/>
            <a:ext cx="13398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1" t="7066" r="21313" b="59161"/>
          <a:stretch>
            <a:fillRect/>
          </a:stretch>
        </p:blipFill>
        <p:spPr bwMode="auto">
          <a:xfrm>
            <a:off x="5235575" y="3132138"/>
            <a:ext cx="132397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19278" r="51260" b="60896"/>
          <a:stretch>
            <a:fillRect/>
          </a:stretch>
        </p:blipFill>
        <p:spPr bwMode="auto">
          <a:xfrm>
            <a:off x="7343775" y="3111500"/>
            <a:ext cx="13462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9" t="25932" r="17374" b="25479"/>
          <a:stretch>
            <a:fillRect/>
          </a:stretch>
        </p:blipFill>
        <p:spPr bwMode="auto">
          <a:xfrm>
            <a:off x="9345613" y="3151188"/>
            <a:ext cx="13319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2" r="28105" b="62952"/>
          <a:stretch>
            <a:fillRect/>
          </a:stretch>
        </p:blipFill>
        <p:spPr bwMode="auto">
          <a:xfrm>
            <a:off x="1093788" y="4816475"/>
            <a:ext cx="1339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8" t="14275" r="21205" b="35191"/>
          <a:stretch>
            <a:fillRect/>
          </a:stretch>
        </p:blipFill>
        <p:spPr bwMode="auto">
          <a:xfrm>
            <a:off x="5235575" y="4816475"/>
            <a:ext cx="133826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4" name="Picture 14" descr="cid:ba6c71cc-e882-4048-ba2c-dc986c4cb470@CANPRD01.PROD.OUTLOOK.COM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25336" r="23317" b="13911"/>
          <a:stretch>
            <a:fillRect/>
          </a:stretch>
        </p:blipFill>
        <p:spPr bwMode="auto">
          <a:xfrm rot="5400000">
            <a:off x="7386637" y="4851401"/>
            <a:ext cx="1304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8605" r="55322" b="60004"/>
          <a:stretch>
            <a:fillRect/>
          </a:stretch>
        </p:blipFill>
        <p:spPr bwMode="auto">
          <a:xfrm>
            <a:off x="3109913" y="4808538"/>
            <a:ext cx="13112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7" t="16786" r="16064" b="32175"/>
          <a:stretch>
            <a:fillRect/>
          </a:stretch>
        </p:blipFill>
        <p:spPr bwMode="auto">
          <a:xfrm>
            <a:off x="9105900" y="4530725"/>
            <a:ext cx="18764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600882"/>
              </p:ext>
            </p:extLst>
          </p:nvPr>
        </p:nvGraphicFramePr>
        <p:xfrm>
          <a:off x="685800" y="2828925"/>
          <a:ext cx="10394950" cy="3343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671638"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Rabi Allos</a:t>
                      </a: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Khalid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Yassi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Layla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Nasri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Diko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Abachi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Souad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Andrews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16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Haraj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Melkonian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Aeda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Naami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Dina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Saour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 Basil Haddad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48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3143250"/>
            <a:ext cx="13462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9" t="25932" r="17374" b="25479"/>
          <a:stretch>
            <a:fillRect/>
          </a:stretch>
        </p:blipFill>
        <p:spPr bwMode="auto">
          <a:xfrm>
            <a:off x="9345613" y="3151188"/>
            <a:ext cx="13319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9" t="12198" r="16212" b="61497"/>
          <a:stretch>
            <a:fillRect/>
          </a:stretch>
        </p:blipFill>
        <p:spPr bwMode="auto">
          <a:xfrm>
            <a:off x="7292975" y="4811713"/>
            <a:ext cx="133508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t="18652" r="67982" b="57338"/>
          <a:stretch>
            <a:fillRect/>
          </a:stretch>
        </p:blipFill>
        <p:spPr bwMode="auto">
          <a:xfrm>
            <a:off x="5218113" y="4795838"/>
            <a:ext cx="133032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233363"/>
            <a:ext cx="10396538" cy="11509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CA" sz="4900" dirty="0"/>
              <a:t>Presidents &amp; Executive members</a:t>
            </a:r>
            <a:br>
              <a:rPr lang="en-CA" sz="4900" dirty="0"/>
            </a:br>
            <a:r>
              <a:rPr lang="en-CA" sz="4900" dirty="0"/>
              <a:t>2009 – 2011</a:t>
            </a:r>
          </a:p>
        </p:txBody>
      </p:sp>
      <p:pic>
        <p:nvPicPr>
          <p:cNvPr id="34843" name="Picture 9" descr="cid:6c1bb2c8-e5a0-4f15-b7d1-e59d89102b0c@prod.exchangelabs.com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7385" r="14116" b="25230"/>
          <a:stretch>
            <a:fillRect/>
          </a:stretch>
        </p:blipFill>
        <p:spPr bwMode="auto">
          <a:xfrm>
            <a:off x="8559800" y="966788"/>
            <a:ext cx="16383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4" name="Rectangle 10"/>
          <p:cNvSpPr>
            <a:spLocks noChangeArrowheads="1"/>
          </p:cNvSpPr>
          <p:nvPr/>
        </p:nvSpPr>
        <p:spPr bwMode="auto">
          <a:xfrm>
            <a:off x="3714750" y="1912938"/>
            <a:ext cx="476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Mr. Munther Gabriel (President)</a:t>
            </a:r>
          </a:p>
        </p:txBody>
      </p:sp>
      <p:pic>
        <p:nvPicPr>
          <p:cNvPr id="3484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26418" r="75385" b="48277"/>
          <a:stretch>
            <a:fillRect/>
          </a:stretch>
        </p:blipFill>
        <p:spPr bwMode="auto">
          <a:xfrm>
            <a:off x="3111500" y="3151188"/>
            <a:ext cx="13398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2" r="28105" b="62952"/>
          <a:stretch>
            <a:fillRect/>
          </a:stretch>
        </p:blipFill>
        <p:spPr bwMode="auto">
          <a:xfrm>
            <a:off x="1093788" y="4816475"/>
            <a:ext cx="1339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7" name="CA6714F4-C742-44F4-9467-51B5EEE6C44B" descr="cid:CA6714F4-C742-44F4-9467-51B5EEE6C44B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6"/>
          <a:stretch>
            <a:fillRect/>
          </a:stretch>
        </p:blipFill>
        <p:spPr bwMode="auto">
          <a:xfrm>
            <a:off x="3121025" y="4802188"/>
            <a:ext cx="1352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19278" r="51260" b="60896"/>
          <a:stretch>
            <a:fillRect/>
          </a:stretch>
        </p:blipFill>
        <p:spPr bwMode="auto">
          <a:xfrm>
            <a:off x="7343775" y="3111500"/>
            <a:ext cx="13462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1" t="7066" r="21313" b="59161"/>
          <a:stretch>
            <a:fillRect/>
          </a:stretch>
        </p:blipFill>
        <p:spPr bwMode="auto">
          <a:xfrm>
            <a:off x="5235575" y="3132138"/>
            <a:ext cx="132397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1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7" t="16786" r="16064" b="32175"/>
          <a:stretch>
            <a:fillRect/>
          </a:stretch>
        </p:blipFill>
        <p:spPr bwMode="auto">
          <a:xfrm>
            <a:off x="9086850" y="4530725"/>
            <a:ext cx="18764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85800" y="2828925"/>
          <a:ext cx="10394950" cy="3343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671638"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Rabi Allos</a:t>
                      </a: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Waleed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Shukur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Vahe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Minas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Dina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Saour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Souad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Andrews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16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Tariq Toma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Haifa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Butti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Salwan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Hannoudi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 Basil Haddad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Late Mr. Adel Shamoun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85800" y="233363"/>
            <a:ext cx="10396538" cy="11509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CA" sz="4900" dirty="0"/>
              <a:t>Presidents &amp; Executive members</a:t>
            </a:r>
            <a:br>
              <a:rPr lang="en-CA" sz="4900" dirty="0"/>
            </a:br>
            <a:r>
              <a:rPr lang="en-CA" sz="4900" dirty="0"/>
              <a:t>2011 – 2014</a:t>
            </a:r>
          </a:p>
        </p:txBody>
      </p:sp>
      <p:pic>
        <p:nvPicPr>
          <p:cNvPr id="358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0" t="13766" r="34679" b="67580"/>
          <a:stretch>
            <a:fillRect/>
          </a:stretch>
        </p:blipFill>
        <p:spPr bwMode="auto">
          <a:xfrm>
            <a:off x="3138488" y="3109913"/>
            <a:ext cx="1346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t="18652" r="67982" b="57338"/>
          <a:stretch>
            <a:fillRect/>
          </a:stretch>
        </p:blipFill>
        <p:spPr bwMode="auto">
          <a:xfrm>
            <a:off x="7292975" y="3133725"/>
            <a:ext cx="133191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42586" r="67873" b="35753"/>
          <a:stretch>
            <a:fillRect/>
          </a:stretch>
        </p:blipFill>
        <p:spPr bwMode="auto">
          <a:xfrm>
            <a:off x="5199063" y="3155950"/>
            <a:ext cx="133826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3143250"/>
            <a:ext cx="13462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9" t="25932" r="17374" b="25479"/>
          <a:stretch>
            <a:fillRect/>
          </a:stretch>
        </p:blipFill>
        <p:spPr bwMode="auto">
          <a:xfrm>
            <a:off x="9345613" y="3151188"/>
            <a:ext cx="13319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7" name="Picture 11" descr="cid:ba6c71cc-e882-4048-ba2c-dc986c4cb470@CANPRD01.PROD.OUTLOOK.COM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25336" r="23317" b="13911"/>
          <a:stretch>
            <a:fillRect/>
          </a:stretch>
        </p:blipFill>
        <p:spPr bwMode="auto">
          <a:xfrm rot="5400000">
            <a:off x="1100931" y="4837907"/>
            <a:ext cx="1306513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36996" r="35785" b="43481"/>
          <a:stretch>
            <a:fillRect/>
          </a:stretch>
        </p:blipFill>
        <p:spPr bwMode="auto">
          <a:xfrm>
            <a:off x="3138488" y="4827588"/>
            <a:ext cx="1346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0" t="36626" r="54585" b="27763"/>
          <a:stretch>
            <a:fillRect/>
          </a:stretch>
        </p:blipFill>
        <p:spPr bwMode="auto">
          <a:xfrm>
            <a:off x="5199063" y="4819650"/>
            <a:ext cx="1331912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9" t="12198" r="16212" b="61497"/>
          <a:stretch>
            <a:fillRect/>
          </a:stretch>
        </p:blipFill>
        <p:spPr bwMode="auto">
          <a:xfrm>
            <a:off x="7292975" y="4811713"/>
            <a:ext cx="133508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8" t="14275" r="21205" b="35191"/>
          <a:stretch>
            <a:fillRect/>
          </a:stretch>
        </p:blipFill>
        <p:spPr bwMode="auto">
          <a:xfrm>
            <a:off x="9348788" y="4794250"/>
            <a:ext cx="1338262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2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5" t="14612" r="4611" b="54836"/>
          <a:stretch>
            <a:fillRect/>
          </a:stretch>
        </p:blipFill>
        <p:spPr bwMode="auto">
          <a:xfrm>
            <a:off x="8191500" y="976313"/>
            <a:ext cx="16383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3" name="Rectangle 17"/>
          <p:cNvSpPr>
            <a:spLocks noChangeArrowheads="1"/>
          </p:cNvSpPr>
          <p:nvPr/>
        </p:nvSpPr>
        <p:spPr bwMode="auto">
          <a:xfrm>
            <a:off x="2824163" y="1825625"/>
            <a:ext cx="6096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Mr. Khalid Yassi (President)</a:t>
            </a:r>
          </a:p>
          <a:p>
            <a:pPr algn="ctr"/>
            <a:endParaRPr lang="en-CA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7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733425" y="2768600"/>
          <a:ext cx="10394950" cy="342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7113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Nazar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Mitaiti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Mr. Waleed </a:t>
                      </a:r>
                      <a:r>
                        <a:rPr lang="en-CA" sz="18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Shukur</a:t>
                      </a:r>
                      <a:endParaRPr lang="en-CA" sz="18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Mrs. Nada Ghazala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Mrs. Reta </a:t>
                      </a:r>
                      <a:r>
                        <a:rPr lang="en-CA" sz="18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Setrak</a:t>
                      </a:r>
                      <a:endParaRPr lang="en-CA" sz="18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Dina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Saour</a:t>
                      </a:r>
                      <a:endParaRPr lang="en-CA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13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Sinan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Dakkak</a:t>
                      </a:r>
                      <a:endParaRPr lang="en-CA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Salwan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Hanoudi</a:t>
                      </a:r>
                      <a:endParaRPr lang="en-CA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Vahe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Minas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Mr. </a:t>
                      </a:r>
                      <a:r>
                        <a:rPr lang="en-CA" sz="1800" dirty="0" err="1"/>
                        <a:t>Raad</a:t>
                      </a:r>
                      <a:r>
                        <a:rPr lang="en-CA" sz="1800" dirty="0"/>
                        <a:t> </a:t>
                      </a:r>
                      <a:r>
                        <a:rPr lang="en-CA" sz="1800" dirty="0" err="1"/>
                        <a:t>Iskander</a:t>
                      </a:r>
                      <a:endParaRPr lang="en-CA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 rotWithShape="1">
          <a:blip r:embed="rId2"/>
          <a:srcRect b="3434"/>
          <a:stretch/>
        </p:blipFill>
        <p:spPr bwMode="auto">
          <a:xfrm flipH="1">
            <a:off x="1110932" y="3080497"/>
            <a:ext cx="1346400" cy="135318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233363"/>
            <a:ext cx="10396538" cy="11509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CA" sz="4900" dirty="0"/>
              <a:t>Presidents &amp; Executive members</a:t>
            </a:r>
            <a:br>
              <a:rPr lang="en-CA" sz="4900" dirty="0"/>
            </a:br>
            <a:r>
              <a:rPr lang="en-CA" sz="4900" dirty="0"/>
              <a:t>2014 – 2016</a:t>
            </a:r>
          </a:p>
        </p:txBody>
      </p:sp>
      <p:pic>
        <p:nvPicPr>
          <p:cNvPr id="368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5" t="14612" r="4611" b="54836"/>
          <a:stretch>
            <a:fillRect/>
          </a:stretch>
        </p:blipFill>
        <p:spPr bwMode="auto">
          <a:xfrm>
            <a:off x="8062913" y="887413"/>
            <a:ext cx="16383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8" name="Rectangle 7"/>
          <p:cNvSpPr>
            <a:spLocks noChangeArrowheads="1"/>
          </p:cNvSpPr>
          <p:nvPr/>
        </p:nvSpPr>
        <p:spPr bwMode="auto">
          <a:xfrm>
            <a:off x="2824163" y="1825625"/>
            <a:ext cx="6096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Mr. Khalid Yassi (President)</a:t>
            </a:r>
          </a:p>
          <a:p>
            <a:pPr algn="ctr"/>
            <a:endParaRPr lang="en-CA" altLang="en-US"/>
          </a:p>
        </p:txBody>
      </p:sp>
      <p:pic>
        <p:nvPicPr>
          <p:cNvPr id="3688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0" t="36626" r="54585" b="27763"/>
          <a:stretch>
            <a:fillRect/>
          </a:stretch>
        </p:blipFill>
        <p:spPr bwMode="auto">
          <a:xfrm>
            <a:off x="3119438" y="4830763"/>
            <a:ext cx="133032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6934" r="21091" b="60442"/>
          <a:stretch>
            <a:fillRect/>
          </a:stretch>
        </p:blipFill>
        <p:spPr bwMode="auto">
          <a:xfrm>
            <a:off x="5260975" y="3086100"/>
            <a:ext cx="132238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30373" r="24899" b="48228"/>
          <a:stretch>
            <a:fillRect/>
          </a:stretch>
        </p:blipFill>
        <p:spPr bwMode="auto">
          <a:xfrm>
            <a:off x="7337425" y="3092450"/>
            <a:ext cx="13335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0" t="13766" r="34679" b="67580"/>
          <a:stretch>
            <a:fillRect/>
          </a:stretch>
        </p:blipFill>
        <p:spPr bwMode="auto">
          <a:xfrm>
            <a:off x="3170238" y="3062288"/>
            <a:ext cx="1346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t="18652" r="67982" b="57338"/>
          <a:stretch>
            <a:fillRect/>
          </a:stretch>
        </p:blipFill>
        <p:spPr bwMode="auto">
          <a:xfrm>
            <a:off x="9415463" y="3086100"/>
            <a:ext cx="13303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4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42586" r="67873" b="35753"/>
          <a:stretch>
            <a:fillRect/>
          </a:stretch>
        </p:blipFill>
        <p:spPr bwMode="auto">
          <a:xfrm>
            <a:off x="5260975" y="4824413"/>
            <a:ext cx="13366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t="47127" r="27150" b="30203"/>
          <a:stretch>
            <a:fillRect/>
          </a:stretch>
        </p:blipFill>
        <p:spPr bwMode="auto">
          <a:xfrm>
            <a:off x="1063625" y="4810125"/>
            <a:ext cx="13493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7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3" t="55733" r="27284" b="21913"/>
          <a:stretch>
            <a:fillRect/>
          </a:stretch>
        </p:blipFill>
        <p:spPr bwMode="auto">
          <a:xfrm>
            <a:off x="7337425" y="4835525"/>
            <a:ext cx="13223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8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7" t="16786" r="16064" b="32175"/>
          <a:stretch>
            <a:fillRect/>
          </a:stretch>
        </p:blipFill>
        <p:spPr bwMode="auto">
          <a:xfrm>
            <a:off x="9153525" y="4530725"/>
            <a:ext cx="18764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85800" y="2063750"/>
            <a:ext cx="10394950" cy="331152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graphicFrame>
        <p:nvGraphicFramePr>
          <p:cNvPr id="7" name="Content Placeholder 3"/>
          <p:cNvGraphicFramePr>
            <a:graphicFrameLocks noChangeAspect="1"/>
          </p:cNvGraphicFramePr>
          <p:nvPr/>
        </p:nvGraphicFramePr>
        <p:xfrm>
          <a:off x="685800" y="2749550"/>
          <a:ext cx="10394952" cy="342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1325"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Khalid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Yassi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Mr. Adil Toma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Mr. Shakir </a:t>
                      </a:r>
                      <a:r>
                        <a:rPr lang="en-CA" sz="16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Shakouri</a:t>
                      </a:r>
                      <a:endParaRPr lang="en-CA" sz="16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Saad Georgie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13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Mrs.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Sahab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Numan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Nadia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Jajawi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Khalid Mirza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Emil Alexander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7907" name="Picture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7603" r="49661" b="44688"/>
          <a:stretch>
            <a:fillRect/>
          </a:stretch>
        </p:blipFill>
        <p:spPr bwMode="auto">
          <a:xfrm>
            <a:off x="9067800" y="3006725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252413"/>
            <a:ext cx="10396538" cy="11525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Presidents &amp; Executive members</a:t>
            </a:r>
            <a:b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2016 – 2018</a:t>
            </a:r>
          </a:p>
        </p:txBody>
      </p:sp>
      <p:pic>
        <p:nvPicPr>
          <p:cNvPr id="3790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7" r="34975" b="80237"/>
          <a:stretch>
            <a:fillRect/>
          </a:stretch>
        </p:blipFill>
        <p:spPr bwMode="auto">
          <a:xfrm>
            <a:off x="9278938" y="912813"/>
            <a:ext cx="16383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0" name="Rectangle 10"/>
          <p:cNvSpPr>
            <a:spLocks noChangeArrowheads="1"/>
          </p:cNvSpPr>
          <p:nvPr/>
        </p:nvSpPr>
        <p:spPr bwMode="auto">
          <a:xfrm>
            <a:off x="2474913" y="1587500"/>
            <a:ext cx="352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r>
              <a:rPr lang="en-CA" altLang="en-US" sz="2400"/>
              <a:t>Dr. Nizar Mitaiti (President)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20518" y="882271"/>
            <a:ext cx="1638393" cy="182346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37912" name="Rectangle 12"/>
          <p:cNvSpPr>
            <a:spLocks noChangeArrowheads="1"/>
          </p:cNvSpPr>
          <p:nvPr/>
        </p:nvSpPr>
        <p:spPr bwMode="auto">
          <a:xfrm>
            <a:off x="5383213" y="2105025"/>
            <a:ext cx="3967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400"/>
              <a:t>Mrs. Nathira Saour (President)</a:t>
            </a:r>
          </a:p>
        </p:txBody>
      </p:sp>
      <p:pic>
        <p:nvPicPr>
          <p:cNvPr id="37913" name="Picture 1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8" t="1337" r="25797" b="73076"/>
          <a:stretch>
            <a:fillRect/>
          </a:stretch>
        </p:blipFill>
        <p:spPr bwMode="auto">
          <a:xfrm>
            <a:off x="3856038" y="3009900"/>
            <a:ext cx="143192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4" name="Picture 1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6" t="30505" r="13454" b="34886"/>
          <a:stretch>
            <a:fillRect/>
          </a:stretch>
        </p:blipFill>
        <p:spPr bwMode="auto">
          <a:xfrm>
            <a:off x="3851275" y="4740275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5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6" t="15604" r="28944" b="66943"/>
          <a:stretch>
            <a:fillRect/>
          </a:stretch>
        </p:blipFill>
        <p:spPr bwMode="auto">
          <a:xfrm>
            <a:off x="1223963" y="4724400"/>
            <a:ext cx="143351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26418" r="75385" b="48277"/>
          <a:stretch>
            <a:fillRect/>
          </a:stretch>
        </p:blipFill>
        <p:spPr bwMode="auto">
          <a:xfrm>
            <a:off x="1257300" y="3016250"/>
            <a:ext cx="14239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7" name="6B9EFE6B-7A03-45C4-AE1B-54ACFC0DD29F" descr="cid:6B9EFE6B-7A03-45C4-AE1B-54ACFC0DD29F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0" t="2666" r="17918" b="67552"/>
          <a:stretch>
            <a:fillRect/>
          </a:stretch>
        </p:blipFill>
        <p:spPr bwMode="auto">
          <a:xfrm>
            <a:off x="6473825" y="4724400"/>
            <a:ext cx="143351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8" name="Picture 20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7" t="17892" r="11906" b="62082"/>
          <a:stretch>
            <a:fillRect/>
          </a:stretch>
        </p:blipFill>
        <p:spPr bwMode="auto">
          <a:xfrm>
            <a:off x="9034463" y="4730750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0" name="Picture 18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1" t="10956" r="22289" b="54337"/>
          <a:stretch>
            <a:fillRect/>
          </a:stretch>
        </p:blipFill>
        <p:spPr bwMode="auto">
          <a:xfrm>
            <a:off x="6453188" y="3017838"/>
            <a:ext cx="143351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4488"/>
            <a:ext cx="10396538" cy="14938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1993 </a:t>
            </a:r>
            <a:b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FOUNDERS</a:t>
            </a: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569913" y="2640013"/>
            <a:ext cx="67913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5400"/>
              <a:t>THE FIRST PRESIDENT </a:t>
            </a:r>
          </a:p>
          <a:p>
            <a:pPr algn="ctr"/>
            <a:r>
              <a:rPr lang="en-CA" altLang="en-US" sz="5400"/>
              <a:t>The Late Mr. Butrus Pio </a:t>
            </a:r>
          </a:p>
          <a:p>
            <a:endParaRPr lang="en-CA" altLang="en-US" sz="2800"/>
          </a:p>
          <a:p>
            <a:r>
              <a:rPr lang="en-CA" altLang="en-US" sz="2800"/>
              <a:t> </a:t>
            </a:r>
          </a:p>
        </p:txBody>
      </p:sp>
      <p:pic>
        <p:nvPicPr>
          <p:cNvPr id="2048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12164" r="14461" b="19910"/>
          <a:stretch>
            <a:fillRect/>
          </a:stretch>
        </p:blipFill>
        <p:spPr bwMode="auto">
          <a:xfrm>
            <a:off x="8435975" y="1900238"/>
            <a:ext cx="2774950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58D0FD-CA4F-4441-AD19-0FA1A896BA0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5413"/>
            <a:ext cx="10396538" cy="13716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Presidents &amp; Executive members</a:t>
            </a:r>
            <a:b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2018 – 2020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85800" y="2749550"/>
          <a:ext cx="10394952" cy="342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13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Mrs. Berthe Ramani</a:t>
                      </a: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Emil Alexander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Saad Georgie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Ihsan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Zayouna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13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Khalid Mirza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Mr. Shakir </a:t>
                      </a:r>
                      <a:r>
                        <a:rPr lang="en-CA" sz="16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Shakouri</a:t>
                      </a:r>
                      <a:endParaRPr lang="en-CA" sz="16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Adil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Toma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Walid 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Batta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89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7" r="34975" b="80237"/>
          <a:stretch>
            <a:fillRect/>
          </a:stretch>
        </p:blipFill>
        <p:spPr bwMode="auto">
          <a:xfrm>
            <a:off x="8048625" y="893763"/>
            <a:ext cx="1639888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2" name="Rectangle 5"/>
          <p:cNvSpPr>
            <a:spLocks noChangeArrowheads="1"/>
          </p:cNvSpPr>
          <p:nvPr/>
        </p:nvSpPr>
        <p:spPr bwMode="auto">
          <a:xfrm>
            <a:off x="3435350" y="1809750"/>
            <a:ext cx="4587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Mrs. Nathira Saour (President)</a:t>
            </a:r>
          </a:p>
        </p:txBody>
      </p:sp>
      <p:pic>
        <p:nvPicPr>
          <p:cNvPr id="3893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" b="51772"/>
          <a:stretch>
            <a:fillRect/>
          </a:stretch>
        </p:blipFill>
        <p:spPr bwMode="auto">
          <a:xfrm>
            <a:off x="6488113" y="3016250"/>
            <a:ext cx="142716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7" t="17892" r="11906" b="62082"/>
          <a:stretch>
            <a:fillRect/>
          </a:stretch>
        </p:blipFill>
        <p:spPr bwMode="auto">
          <a:xfrm>
            <a:off x="3836988" y="3022600"/>
            <a:ext cx="142875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2"/>
          <a:stretch>
            <a:fillRect/>
          </a:stretch>
        </p:blipFill>
        <p:spPr bwMode="auto">
          <a:xfrm>
            <a:off x="9031288" y="4737100"/>
            <a:ext cx="14319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6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6" t="22495" r="45462" b="55292"/>
          <a:stretch>
            <a:fillRect/>
          </a:stretch>
        </p:blipFill>
        <p:spPr bwMode="auto">
          <a:xfrm>
            <a:off x="1266825" y="3006725"/>
            <a:ext cx="14319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7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2" t="45442" r="14218" b="17017"/>
          <a:stretch>
            <a:fillRect/>
          </a:stretch>
        </p:blipFill>
        <p:spPr bwMode="auto">
          <a:xfrm>
            <a:off x="1255713" y="4727575"/>
            <a:ext cx="1443037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8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1" t="10956" r="22289" b="54337"/>
          <a:stretch>
            <a:fillRect/>
          </a:stretch>
        </p:blipFill>
        <p:spPr bwMode="auto">
          <a:xfrm>
            <a:off x="3862388" y="4737100"/>
            <a:ext cx="14224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9" name="Picture 2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8" t="1337" r="25797" b="73076"/>
          <a:stretch>
            <a:fillRect/>
          </a:stretch>
        </p:blipFill>
        <p:spPr bwMode="auto">
          <a:xfrm>
            <a:off x="6465888" y="4727575"/>
            <a:ext cx="1433512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0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3" t="15884" r="27969" b="34966"/>
          <a:stretch>
            <a:fillRect/>
          </a:stretch>
        </p:blipFill>
        <p:spPr bwMode="auto">
          <a:xfrm>
            <a:off x="9043988" y="3017838"/>
            <a:ext cx="143192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3540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5100" dirty="0">
                <a:solidFill>
                  <a:srgbClr val="FF0000"/>
                </a:solidFill>
              </a:rPr>
              <a:t>Miscellaneous club activities </a:t>
            </a:r>
            <a:br>
              <a:rPr lang="en-CA" sz="5100" dirty="0">
                <a:solidFill>
                  <a:srgbClr val="FF0000"/>
                </a:solidFill>
              </a:rPr>
            </a:br>
            <a:r>
              <a:rPr lang="en-CA" sz="5100" dirty="0">
                <a:solidFill>
                  <a:srgbClr val="FF0000"/>
                </a:solidFill>
              </a:rPr>
              <a:t>1993 –2000 </a:t>
            </a:r>
            <a:r>
              <a:rPr lang="en-CA" dirty="0">
                <a:solidFill>
                  <a:srgbClr val="FF0000"/>
                </a:solidFill>
              </a:rPr>
              <a:t/>
            </a:r>
            <a:br>
              <a:rPr lang="en-CA" dirty="0">
                <a:solidFill>
                  <a:srgbClr val="FF0000"/>
                </a:solidFill>
              </a:rPr>
            </a:br>
            <a:r>
              <a:rPr lang="en-CA" sz="3300" dirty="0">
                <a:solidFill>
                  <a:srgbClr val="FF0000"/>
                </a:solidFill>
              </a:rPr>
              <a:t>167 APPLEWOOD CRES.</a:t>
            </a:r>
            <a:endParaRPr lang="en-CA" sz="33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943350" y="1838325"/>
            <a:ext cx="4187825" cy="24304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2508250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47" name="Picture Placeholder 46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t="19377" b="19377"/>
          <a:stretch>
            <a:fillRect/>
          </a:stretch>
        </p:blipFill>
        <p:spPr>
          <a:xfrm rot="2016312">
            <a:off x="8556535" y="1527302"/>
            <a:ext cx="3528853" cy="2117176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3994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0033">
            <a:off x="460375" y="679450"/>
            <a:ext cx="2497137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Placeholder 64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21758" b="21758"/>
          <a:stretch>
            <a:fillRect/>
          </a:stretch>
        </p:blipFill>
        <p:spPr>
          <a:xfrm>
            <a:off x="4127807" y="4897321"/>
            <a:ext cx="3857266" cy="2144530"/>
          </a:xfrm>
        </p:spPr>
      </p:pic>
      <p:pic>
        <p:nvPicPr>
          <p:cNvPr id="67" name="Picture Placeholder 66"/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t="20555" b="20555"/>
          <a:stretch>
            <a:fillRect/>
          </a:stretch>
        </p:blipFill>
        <p:spPr>
          <a:xfrm rot="1760128">
            <a:off x="8311198" y="4327780"/>
            <a:ext cx="3310128" cy="2033607"/>
          </a:xfrm>
        </p:spPr>
      </p:pic>
      <p:pic>
        <p:nvPicPr>
          <p:cNvPr id="3994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5721">
            <a:off x="63500" y="4349750"/>
            <a:ext cx="3687763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838325"/>
            <a:ext cx="5275262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1189" r="11189"/>
          <a:stretch>
            <a:fillRect/>
          </a:stretch>
        </p:blipFill>
        <p:spPr>
          <a:xfrm rot="4535741">
            <a:off x="1793380" y="-715141"/>
            <a:ext cx="2527300" cy="4705845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2047875" y="2781300"/>
            <a:ext cx="6142038" cy="25939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9108" b="9108"/>
          <a:stretch>
            <a:fillRect/>
          </a:stretch>
        </p:blipFill>
        <p:spPr>
          <a:xfrm rot="995851">
            <a:off x="6420268" y="419438"/>
            <a:ext cx="4536875" cy="273947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2895600"/>
            <a:ext cx="3927475" cy="310991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40970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3849688"/>
            <a:ext cx="42322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16338"/>
            <a:ext cx="40147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92475"/>
            <a:ext cx="18542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8929" b="18929"/>
          <a:stretch>
            <a:fillRect/>
          </a:stretch>
        </p:blipFill>
        <p:spPr>
          <a:xfrm rot="19780160">
            <a:off x="199121" y="841823"/>
            <a:ext cx="3567076" cy="2050918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8213" b="18213"/>
          <a:stretch>
            <a:fillRect/>
          </a:stretch>
        </p:blipFill>
        <p:spPr>
          <a:xfrm rot="20042319">
            <a:off x="7928783" y="3952918"/>
            <a:ext cx="3397321" cy="2099000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5199" b="15199"/>
          <a:stretch>
            <a:fillRect/>
          </a:stretch>
        </p:blipFill>
        <p:spPr>
          <a:xfrm rot="1684703">
            <a:off x="8045913" y="1114047"/>
            <a:ext cx="3310128" cy="2081701"/>
          </a:xfrm>
        </p:spPr>
      </p:pic>
      <p:pic>
        <p:nvPicPr>
          <p:cNvPr id="41993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38138"/>
            <a:ext cx="4289425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541713"/>
            <a:ext cx="40767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609">
            <a:off x="458788" y="3565525"/>
            <a:ext cx="356552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 rot="20167009">
            <a:off x="-29264" y="967294"/>
            <a:ext cx="3842964" cy="2176712"/>
          </a:xfrm>
        </p:spPr>
      </p:pic>
      <p:pic>
        <p:nvPicPr>
          <p:cNvPr id="40" name="Picture Placeholder 39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081" b="19081"/>
          <a:stretch>
            <a:fillRect/>
          </a:stretch>
        </p:blipFill>
        <p:spPr>
          <a:xfrm>
            <a:off x="3941730" y="438150"/>
            <a:ext cx="3888896" cy="2249575"/>
          </a:xfrm>
        </p:spPr>
      </p:pic>
      <p:pic>
        <p:nvPicPr>
          <p:cNvPr id="42" name="Picture Placeholder 41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49" b="19049"/>
          <a:stretch>
            <a:fillRect/>
          </a:stretch>
        </p:blipFill>
        <p:spPr>
          <a:xfrm rot="1980858">
            <a:off x="8209216" y="833450"/>
            <a:ext cx="3310128" cy="1924705"/>
          </a:xfrm>
        </p:spPr>
      </p:pic>
      <p:pic>
        <p:nvPicPr>
          <p:cNvPr id="43019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4735" flipV="1">
            <a:off x="3805238" y="3365500"/>
            <a:ext cx="2595562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3478">
            <a:off x="8455025" y="3221038"/>
            <a:ext cx="314007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9258">
            <a:off x="482600" y="3736975"/>
            <a:ext cx="33416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16360" r="16553" b="42473"/>
          <a:stretch>
            <a:fillRect/>
          </a:stretch>
        </p:blipFill>
        <p:spPr bwMode="auto">
          <a:xfrm rot="591727">
            <a:off x="6550025" y="3154363"/>
            <a:ext cx="22113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438" y="2927350"/>
            <a:ext cx="3309937" cy="465138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CA" dirty="0"/>
              <a:t>FUN TIME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602288" y="2246313"/>
            <a:ext cx="3309937" cy="576262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44040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4630">
            <a:off x="1035050" y="209550"/>
            <a:ext cx="2430463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Placeholder 40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081" b="19081"/>
          <a:stretch>
            <a:fillRect/>
          </a:stretch>
        </p:blipFill>
        <p:spPr>
          <a:xfrm rot="962158">
            <a:off x="8195491" y="2520155"/>
            <a:ext cx="3309938" cy="1919017"/>
          </a:xfrm>
        </p:spPr>
      </p:pic>
      <p:pic>
        <p:nvPicPr>
          <p:cNvPr id="39" name="Picture Placeholder 38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49" b="19049"/>
          <a:stretch>
            <a:fillRect/>
          </a:stretch>
        </p:blipFill>
        <p:spPr>
          <a:xfrm rot="20624877">
            <a:off x="7560467" y="241833"/>
            <a:ext cx="3615439" cy="1924731"/>
          </a:xfrm>
        </p:spPr>
      </p:pic>
      <p:pic>
        <p:nvPicPr>
          <p:cNvPr id="440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3568700"/>
            <a:ext cx="330993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-15875"/>
            <a:ext cx="376555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9109">
            <a:off x="7234238" y="4287838"/>
            <a:ext cx="3240087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85756">
            <a:off x="-9525" y="3308350"/>
            <a:ext cx="37163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254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>
                <a:solidFill>
                  <a:srgbClr val="FF0000"/>
                </a:solidFill>
              </a:rPr>
              <a:t/>
            </a:r>
            <a:br>
              <a:rPr lang="en-CA" dirty="0">
                <a:solidFill>
                  <a:srgbClr val="FF0000"/>
                </a:solidFill>
              </a:rPr>
            </a:br>
            <a:r>
              <a:rPr lang="en-CA" sz="4400" dirty="0">
                <a:solidFill>
                  <a:srgbClr val="FF0000"/>
                </a:solidFill>
              </a:rPr>
              <a:t>Miscellaneous club activities </a:t>
            </a:r>
            <a:br>
              <a:rPr lang="en-CA" sz="4400" dirty="0">
                <a:solidFill>
                  <a:srgbClr val="FF0000"/>
                </a:solidFill>
              </a:rPr>
            </a:br>
            <a:r>
              <a:rPr lang="en-CA" sz="4400" dirty="0">
                <a:solidFill>
                  <a:srgbClr val="FF0000"/>
                </a:solidFill>
              </a:rPr>
              <a:t>2000 –2018 </a:t>
            </a:r>
            <a:r>
              <a:rPr lang="en-CA" dirty="0">
                <a:solidFill>
                  <a:srgbClr val="FF0000"/>
                </a:solidFill>
              </a:rPr>
              <a:t/>
            </a:r>
            <a:br>
              <a:rPr lang="en-CA" dirty="0">
                <a:solidFill>
                  <a:srgbClr val="FF0000"/>
                </a:solidFill>
              </a:rPr>
            </a:br>
            <a:r>
              <a:rPr lang="en-CA" sz="3300" dirty="0">
                <a:solidFill>
                  <a:srgbClr val="FF0000"/>
                </a:solidFill>
              </a:rPr>
              <a:t>RENOVATIONs OF 120 NORFINCH</a:t>
            </a:r>
            <a:endParaRPr lang="en-CA" sz="33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 rot="19564891">
            <a:off x="300883" y="1567386"/>
            <a:ext cx="3310128" cy="1965157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081" b="19081"/>
          <a:stretch>
            <a:fillRect/>
          </a:stretch>
        </p:blipFill>
        <p:spPr>
          <a:xfrm>
            <a:off x="4160831" y="1950580"/>
            <a:ext cx="3604364" cy="1749629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49" b="19049"/>
          <a:stretch>
            <a:fillRect/>
          </a:stretch>
        </p:blipFill>
        <p:spPr>
          <a:xfrm rot="2151138">
            <a:off x="8255863" y="1593636"/>
            <a:ext cx="3310128" cy="178762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45067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883">
            <a:off x="928688" y="4441825"/>
            <a:ext cx="2935287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813175"/>
            <a:ext cx="2762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2014">
            <a:off x="7521575" y="3778250"/>
            <a:ext cx="33909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495" b="1495"/>
          <a:stretch>
            <a:fillRect/>
          </a:stretch>
        </p:blipFill>
        <p:spPr>
          <a:xfrm>
            <a:off x="4196707" y="417914"/>
            <a:ext cx="3544159" cy="2751138"/>
          </a:xfrm>
        </p:spPr>
      </p:pic>
      <p:pic>
        <p:nvPicPr>
          <p:cNvPr id="46082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65193">
            <a:off x="260350" y="37528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328988"/>
            <a:ext cx="217963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025">
            <a:off x="7408863" y="3521075"/>
            <a:ext cx="3444875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Placeholder 24"/>
          <p:cNvPicPr>
            <a:picLocks noGrp="1" noChangeAspect="1"/>
          </p:cNvPicPr>
          <p:nvPr>
            <p:ph type="pic" idx="15"/>
          </p:nvPr>
        </p:nvPicPr>
        <p:blipFill>
          <a:blip r:embed="rId6"/>
          <a:srcRect l="825" r="825"/>
          <a:stretch>
            <a:fillRect/>
          </a:stretch>
        </p:blipFill>
        <p:spPr>
          <a:xfrm rot="20241184">
            <a:off x="384817" y="712978"/>
            <a:ext cx="3309938" cy="2524125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idx="22"/>
          </p:nvPr>
        </p:nvPicPr>
        <p:blipFill>
          <a:blip r:embed="rId7"/>
          <a:srcRect l="7824" r="7824"/>
          <a:stretch>
            <a:fillRect/>
          </a:stretch>
        </p:blipFill>
        <p:spPr>
          <a:xfrm rot="15273462">
            <a:off x="7954767" y="378407"/>
            <a:ext cx="2751141" cy="2125890"/>
          </a:xfrm>
        </p:spPr>
      </p:pic>
      <p:pic>
        <p:nvPicPr>
          <p:cNvPr id="46087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1666875"/>
            <a:ext cx="1884363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09378">
            <a:off x="8289925" y="3643313"/>
            <a:ext cx="33829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19049" b="19049"/>
          <a:stretch>
            <a:fillRect/>
          </a:stretch>
        </p:blipFill>
        <p:spPr>
          <a:xfrm rot="20200274">
            <a:off x="300106" y="742619"/>
            <a:ext cx="3629734" cy="19817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3813175"/>
            <a:ext cx="3309938" cy="1562100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19081" b="19081"/>
          <a:stretch>
            <a:fillRect/>
          </a:stretch>
        </p:blipFill>
        <p:spPr>
          <a:xfrm>
            <a:off x="4140749" y="476250"/>
            <a:ext cx="3310128" cy="2257425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 rot="20775738"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47115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0803">
            <a:off x="187325" y="3524250"/>
            <a:ext cx="24161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765425"/>
            <a:ext cx="316547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Placeholder 34"/>
          <p:cNvPicPr>
            <a:picLocks noGrp="1" noChangeAspect="1"/>
          </p:cNvPicPr>
          <p:nvPr>
            <p:ph type="pic" idx="22"/>
          </p:nvPr>
        </p:nvPicPr>
        <p:blipFill>
          <a:blip r:embed="rId7"/>
          <a:srcRect t="19049" b="19049"/>
          <a:stretch>
            <a:fillRect/>
          </a:stretch>
        </p:blipFill>
        <p:spPr>
          <a:xfrm rot="1865380">
            <a:off x="7844841" y="689192"/>
            <a:ext cx="3603992" cy="2203070"/>
          </a:xfrm>
        </p:spPr>
      </p:pic>
      <p:pic>
        <p:nvPicPr>
          <p:cNvPr id="4711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65425"/>
            <a:ext cx="29686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000500"/>
            <a:ext cx="3541713" cy="1809750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33" name="Picture Placeholder 3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0705" b="10705"/>
          <a:stretch>
            <a:fillRect/>
          </a:stretch>
        </p:blipFill>
        <p:spPr>
          <a:xfrm>
            <a:off x="3828626" y="561975"/>
            <a:ext cx="3831274" cy="2408471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20755" b="20755"/>
          <a:stretch>
            <a:fillRect/>
          </a:stretch>
        </p:blipFill>
        <p:spPr>
          <a:xfrm rot="19792411">
            <a:off x="364884" y="829305"/>
            <a:ext cx="3662962" cy="2541016"/>
          </a:xfrm>
        </p:spPr>
      </p:pic>
      <p:pic>
        <p:nvPicPr>
          <p:cNvPr id="31" name="Picture Placeholder 30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5363" b="5363"/>
          <a:stretch>
            <a:fillRect/>
          </a:stretch>
        </p:blipFill>
        <p:spPr>
          <a:xfrm rot="18058657">
            <a:off x="8402122" y="763835"/>
            <a:ext cx="2783492" cy="2323380"/>
          </a:xfrm>
        </p:spPr>
      </p:pic>
      <p:pic>
        <p:nvPicPr>
          <p:cNvPr id="48139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6500">
            <a:off x="723900" y="4002088"/>
            <a:ext cx="3286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044825"/>
            <a:ext cx="24765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1358">
            <a:off x="7658100" y="3808413"/>
            <a:ext cx="33099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4488"/>
            <a:ext cx="10396538" cy="14938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1993 </a:t>
            </a:r>
            <a:b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FOUNDERS</a:t>
            </a:r>
          </a:p>
        </p:txBody>
      </p:sp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223838" y="2640013"/>
            <a:ext cx="8051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5400"/>
              <a:t>EXECUTIVE COMMITTEE </a:t>
            </a:r>
          </a:p>
          <a:p>
            <a:pPr algn="ctr"/>
            <a:r>
              <a:rPr lang="en-CA" altLang="en-US" sz="5400"/>
              <a:t>The Late Mr. Jamal Ramani </a:t>
            </a:r>
          </a:p>
          <a:p>
            <a:endParaRPr lang="en-CA" altLang="en-US" sz="2800"/>
          </a:p>
          <a:p>
            <a:r>
              <a:rPr lang="en-CA" altLang="en-US" sz="2800"/>
              <a:t>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063750"/>
            <a:ext cx="7392988" cy="331152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2150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b="9689"/>
          <a:stretch>
            <a:fillRect/>
          </a:stretch>
        </p:blipFill>
        <p:spPr bwMode="auto">
          <a:xfrm>
            <a:off x="8401050" y="1960563"/>
            <a:ext cx="2965450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9081" b="19081"/>
          <a:stretch>
            <a:fillRect/>
          </a:stretch>
        </p:blipFill>
        <p:spPr>
          <a:xfrm>
            <a:off x="3636638" y="645179"/>
            <a:ext cx="3998831" cy="2385171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21" name="Picture Placeholder 20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614" r="2614"/>
          <a:stretch>
            <a:fillRect/>
          </a:stretch>
        </p:blipFill>
        <p:spPr>
          <a:xfrm rot="1702990">
            <a:off x="8190499" y="721517"/>
            <a:ext cx="3300878" cy="260886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0307" r="10307"/>
          <a:stretch>
            <a:fillRect/>
          </a:stretch>
        </p:blipFill>
        <p:spPr>
          <a:xfrm rot="14384424">
            <a:off x="753287" y="670057"/>
            <a:ext cx="2438284" cy="2770483"/>
          </a:xfrm>
        </p:spPr>
      </p:pic>
      <p:pic>
        <p:nvPicPr>
          <p:cNvPr id="4916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7920">
            <a:off x="995363" y="3595688"/>
            <a:ext cx="1993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3251200"/>
            <a:ext cx="3998912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3403"/>
          <a:stretch>
            <a:fillRect/>
          </a:stretch>
        </p:blipFill>
        <p:spPr bwMode="auto">
          <a:xfrm rot="-2010737">
            <a:off x="7791450" y="3705225"/>
            <a:ext cx="27432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2466975"/>
            <a:ext cx="3309938" cy="36099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7828" r="7828"/>
          <a:stretch>
            <a:fillRect/>
          </a:stretch>
        </p:blipFill>
        <p:spPr>
          <a:xfrm rot="1270824">
            <a:off x="8267142" y="830666"/>
            <a:ext cx="2617853" cy="2701306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l="17744" r="17744"/>
          <a:stretch>
            <a:fillRect/>
          </a:stretch>
        </p:blipFill>
        <p:spPr>
          <a:xfrm rot="19868108">
            <a:off x="752757" y="694313"/>
            <a:ext cx="2254498" cy="2331030"/>
          </a:xfrm>
        </p:spPr>
      </p:pic>
      <p:pic>
        <p:nvPicPr>
          <p:cNvPr id="5018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923925"/>
            <a:ext cx="3756025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3424238"/>
            <a:ext cx="35845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9666">
            <a:off x="8051800" y="3654425"/>
            <a:ext cx="303053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Placeholder 46"/>
          <p:cNvPicPr>
            <a:picLocks noGrp="1" noChangeAspect="1"/>
          </p:cNvPicPr>
          <p:nvPr>
            <p:ph type="pic" idx="21"/>
          </p:nvPr>
        </p:nvPicPr>
        <p:blipFill>
          <a:blip r:embed="rId7"/>
          <a:srcRect l="18951" r="18951"/>
          <a:stretch>
            <a:fillRect/>
          </a:stretch>
        </p:blipFill>
        <p:spPr>
          <a:xfrm rot="20529083">
            <a:off x="1187431" y="3391713"/>
            <a:ext cx="2224118" cy="251646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9317" r="9317"/>
          <a:stretch>
            <a:fillRect/>
          </a:stretch>
        </p:blipFill>
        <p:spPr>
          <a:xfrm rot="3758344">
            <a:off x="702702" y="934228"/>
            <a:ext cx="2612110" cy="225833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111" b="1111"/>
          <a:stretch>
            <a:fillRect/>
          </a:stretch>
        </p:blipFill>
        <p:spPr>
          <a:xfrm>
            <a:off x="4001968" y="748356"/>
            <a:ext cx="3309938" cy="2427288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49" b="19049"/>
          <a:stretch>
            <a:fillRect/>
          </a:stretch>
        </p:blipFill>
        <p:spPr>
          <a:xfrm rot="2013860">
            <a:off x="7726612" y="905736"/>
            <a:ext cx="3385666" cy="2104361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2638425"/>
            <a:ext cx="3309938" cy="2736850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51211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0241">
            <a:off x="673100" y="3625850"/>
            <a:ext cx="34226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9853">
            <a:off x="7818438" y="3417888"/>
            <a:ext cx="332422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279775"/>
            <a:ext cx="206375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5150" b="15150"/>
          <a:stretch>
            <a:fillRect/>
          </a:stretch>
        </p:blipFill>
        <p:spPr>
          <a:xfrm>
            <a:off x="3886050" y="105480"/>
            <a:ext cx="4010025" cy="2609851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 rot="19802430">
            <a:off x="7137400" y="5286375"/>
            <a:ext cx="1511300" cy="306388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026" name="Picture 2" descr="No automatic alt text available.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3"/>
          <a:srcRect t="19049" b="19049"/>
          <a:stretch>
            <a:fillRect/>
          </a:stretch>
        </p:blipFill>
        <p:spPr bwMode="auto">
          <a:xfrm rot="20230832">
            <a:off x="-26988" y="738188"/>
            <a:ext cx="3297238" cy="2917825"/>
          </a:xfrm>
          <a:prstGeom prst="rect">
            <a:avLst/>
          </a:prstGeom>
        </p:spPr>
      </p:pic>
      <p:pic>
        <p:nvPicPr>
          <p:cNvPr id="1028" name="Picture 4" descr="No automatic alt text available.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/>
          <a:srcRect t="4308" b="4308"/>
          <a:stretch>
            <a:fillRect/>
          </a:stretch>
        </p:blipFill>
        <p:spPr bwMode="auto">
          <a:xfrm rot="1311462">
            <a:off x="8405813" y="903288"/>
            <a:ext cx="3149600" cy="2697162"/>
          </a:xfrm>
          <a:prstGeom prst="rect">
            <a:avLst/>
          </a:prstGeom>
        </p:spPr>
      </p:pic>
      <p:pic>
        <p:nvPicPr>
          <p:cNvPr id="5223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3478213"/>
            <a:ext cx="35147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2" descr="No automatic alt text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6727">
            <a:off x="701675" y="3648075"/>
            <a:ext cx="33020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4" descr="No automatic alt text available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5996">
            <a:off x="8137525" y="3873500"/>
            <a:ext cx="31162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3314700"/>
            <a:ext cx="4089400" cy="2857500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2409825" y="2359025"/>
            <a:ext cx="7124700" cy="3016250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721" b="8721"/>
          <a:stretch>
            <a:fillRect/>
          </a:stretch>
        </p:blipFill>
        <p:spPr>
          <a:xfrm>
            <a:off x="4136920" y="164530"/>
            <a:ext cx="3889375" cy="2663196"/>
          </a:xfrm>
        </p:spPr>
      </p:pic>
      <p:pic>
        <p:nvPicPr>
          <p:cNvPr id="19" name="Picture Placeholder 18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9563" r="9563"/>
          <a:stretch>
            <a:fillRect/>
          </a:stretch>
        </p:blipFill>
        <p:spPr>
          <a:xfrm rot="1616825">
            <a:off x="8194036" y="645432"/>
            <a:ext cx="3594277" cy="2461810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t="19049" b="19049"/>
          <a:stretch>
            <a:fillRect/>
          </a:stretch>
        </p:blipFill>
        <p:spPr>
          <a:xfrm rot="20335447">
            <a:off x="387251" y="779412"/>
            <a:ext cx="3737402" cy="2116706"/>
          </a:xfrm>
        </p:spPr>
      </p:pic>
      <p:pic>
        <p:nvPicPr>
          <p:cNvPr id="5326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7394">
            <a:off x="7773988" y="3502025"/>
            <a:ext cx="34480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3585">
            <a:off x="431800" y="3543300"/>
            <a:ext cx="3451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2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3397250"/>
            <a:ext cx="40894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t="19049" b="19049"/>
          <a:stretch>
            <a:fillRect/>
          </a:stretch>
        </p:blipFill>
        <p:spPr>
          <a:xfrm rot="1619686">
            <a:off x="7675319" y="600530"/>
            <a:ext cx="3942696" cy="2198457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3238500"/>
            <a:ext cx="3309938" cy="2819400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081" b="19081"/>
          <a:stretch>
            <a:fillRect/>
          </a:stretch>
        </p:blipFill>
        <p:spPr>
          <a:xfrm rot="19945961">
            <a:off x="173530" y="588056"/>
            <a:ext cx="3942696" cy="2198457"/>
          </a:xfrm>
        </p:spPr>
      </p:pic>
      <p:pic>
        <p:nvPicPr>
          <p:cNvPr id="54282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0218">
            <a:off x="434975" y="3414713"/>
            <a:ext cx="34194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637" y="3308350"/>
            <a:ext cx="3830638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722">
            <a:off x="7910513" y="3389313"/>
            <a:ext cx="3328987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Placeholder 26"/>
          <p:cNvPicPr>
            <a:picLocks noGrp="1" noChangeAspect="1"/>
          </p:cNvPicPr>
          <p:nvPr>
            <p:ph type="pic" idx="15"/>
          </p:nvPr>
        </p:nvPicPr>
        <p:blipFill>
          <a:blip r:embed="rId7"/>
          <a:srcRect t="19049" b="19049"/>
          <a:stretch>
            <a:fillRect/>
          </a:stretch>
        </p:blipFill>
        <p:spPr>
          <a:xfrm>
            <a:off x="3913637" y="395275"/>
            <a:ext cx="3963538" cy="24320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 rot="20336453">
            <a:off x="293025" y="746394"/>
            <a:ext cx="3748901" cy="250474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081" b="19081"/>
          <a:stretch>
            <a:fillRect/>
          </a:stretch>
        </p:blipFill>
        <p:spPr>
          <a:xfrm>
            <a:off x="4212574" y="148269"/>
            <a:ext cx="3766852" cy="2707674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49" b="19049"/>
          <a:stretch>
            <a:fillRect/>
          </a:stretch>
        </p:blipFill>
        <p:spPr>
          <a:xfrm rot="1813327">
            <a:off x="8404501" y="767744"/>
            <a:ext cx="3739858" cy="2552840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55307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946400"/>
            <a:ext cx="42037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9249">
            <a:off x="260350" y="3763963"/>
            <a:ext cx="34178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5987">
            <a:off x="7961313" y="3756025"/>
            <a:ext cx="381476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 rot="20404684">
            <a:off x="226798" y="180588"/>
            <a:ext cx="3310128" cy="237139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7417" b="7417"/>
          <a:stretch>
            <a:fillRect/>
          </a:stretch>
        </p:blipFill>
        <p:spPr>
          <a:xfrm rot="1477464">
            <a:off x="7854844" y="3093074"/>
            <a:ext cx="3707441" cy="2682296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5944" b="5944"/>
          <a:stretch>
            <a:fillRect/>
          </a:stretch>
        </p:blipFill>
        <p:spPr>
          <a:xfrm rot="1532124">
            <a:off x="8342536" y="458964"/>
            <a:ext cx="3632200" cy="2400300"/>
          </a:xfrm>
        </p:spPr>
      </p:pic>
      <p:pic>
        <p:nvPicPr>
          <p:cNvPr id="5632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7" y="3645047"/>
            <a:ext cx="40005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6375">
            <a:off x="388938" y="3063875"/>
            <a:ext cx="35337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9" y="232364"/>
            <a:ext cx="4638675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4909" r="4909"/>
          <a:stretch>
            <a:fillRect/>
          </a:stretch>
        </p:blipFill>
        <p:spPr>
          <a:xfrm rot="19996710">
            <a:off x="44012" y="336979"/>
            <a:ext cx="3309938" cy="275272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1706562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081" b="19081"/>
          <a:stretch>
            <a:fillRect/>
          </a:stretch>
        </p:blipFill>
        <p:spPr>
          <a:xfrm rot="1793727">
            <a:off x="8809753" y="422104"/>
            <a:ext cx="3643993" cy="2293707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794125" cy="190658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825" b="1825"/>
          <a:stretch>
            <a:fillRect/>
          </a:stretch>
        </p:blipFill>
        <p:spPr>
          <a:xfrm rot="21226591">
            <a:off x="3600450" y="-176213"/>
            <a:ext cx="3000375" cy="2713038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3600450"/>
            <a:ext cx="3309938" cy="2566988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57355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8633">
            <a:off x="382588" y="3406775"/>
            <a:ext cx="3856037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1100">
            <a:off x="8096250" y="3425825"/>
            <a:ext cx="37369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2725738"/>
            <a:ext cx="3916362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">
            <a:off x="6729413" y="-260350"/>
            <a:ext cx="21717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00" y="-444519"/>
            <a:ext cx="520065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3579813"/>
            <a:ext cx="3309938" cy="1795462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58378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2263">
            <a:off x="250825" y="3298825"/>
            <a:ext cx="327025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590">
            <a:off x="8799513" y="4229100"/>
            <a:ext cx="290195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Placeholder 29"/>
          <p:cNvPicPr>
            <a:picLocks noGrp="1" noChangeAspect="1"/>
          </p:cNvPicPr>
          <p:nvPr>
            <p:ph type="pic" idx="21"/>
          </p:nvPr>
        </p:nvPicPr>
        <p:blipFill>
          <a:blip r:embed="rId5"/>
          <a:srcRect t="19081" b="19081"/>
          <a:stretch>
            <a:fillRect/>
          </a:stretch>
        </p:blipFill>
        <p:spPr>
          <a:xfrm>
            <a:off x="3272359" y="3429000"/>
            <a:ext cx="5181405" cy="3228254"/>
          </a:xfrm>
        </p:spPr>
      </p:pic>
      <p:pic>
        <p:nvPicPr>
          <p:cNvPr id="58381" name="Picture 2" descr="Image may contain: one or more people and ind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6019">
            <a:off x="8921750" y="1944688"/>
            <a:ext cx="26320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2" name="Picture 4" descr="Image may contain: one or more people, people dancing and indo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272">
            <a:off x="8763000" y="-142875"/>
            <a:ext cx="293528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DFA19798-36AA-4350-91FA-E03E04B3368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8"/>
          <a:srcRect t="3010" b="3010"/>
          <a:stretch>
            <a:fillRect/>
          </a:stretch>
        </p:blipFill>
        <p:spPr>
          <a:xfrm rot="19457608">
            <a:off x="53334" y="519161"/>
            <a:ext cx="3425665" cy="214601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4488"/>
            <a:ext cx="10396538" cy="14938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1993 </a:t>
            </a:r>
            <a:b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FOUNDERS</a:t>
            </a:r>
          </a:p>
        </p:txBody>
      </p:sp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0" y="2640013"/>
            <a:ext cx="844391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5400"/>
              <a:t>EXECUTIVE COMMITTEE </a:t>
            </a:r>
          </a:p>
          <a:p>
            <a:pPr algn="ctr"/>
            <a:r>
              <a:rPr lang="en-CA" altLang="en-US" sz="5400"/>
              <a:t>The Late Dr. Behnam Al-Saigh </a:t>
            </a:r>
          </a:p>
          <a:p>
            <a:endParaRPr lang="en-CA" altLang="en-US" sz="2800"/>
          </a:p>
          <a:p>
            <a:r>
              <a:rPr lang="en-CA" altLang="en-US" sz="2800"/>
              <a:t> </a:t>
            </a:r>
          </a:p>
        </p:txBody>
      </p:sp>
      <p:pic>
        <p:nvPicPr>
          <p:cNvPr id="22531" name="Picture 12" descr="cid:35a684a2-f599-401b-9bbb-81380e0d9f4d@namprd18.prod.outlook.com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188" b="552"/>
          <a:stretch>
            <a:fillRect/>
          </a:stretch>
        </p:blipFill>
        <p:spPr bwMode="auto">
          <a:xfrm>
            <a:off x="8443913" y="1931988"/>
            <a:ext cx="26955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85800" y="2063750"/>
            <a:ext cx="7559675" cy="331152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 rot="20045182">
            <a:off x="133329" y="444487"/>
            <a:ext cx="3310128" cy="238092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081" b="19081"/>
          <a:stretch>
            <a:fillRect/>
          </a:stretch>
        </p:blipFill>
        <p:spPr>
          <a:xfrm>
            <a:off x="3500288" y="-209550"/>
            <a:ext cx="4781550" cy="3130090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l="770" r="770"/>
          <a:stretch>
            <a:fillRect/>
          </a:stretch>
        </p:blipFill>
        <p:spPr>
          <a:xfrm rot="1224786">
            <a:off x="8412671" y="281194"/>
            <a:ext cx="3260177" cy="2478042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59403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2502">
            <a:off x="141288" y="3055938"/>
            <a:ext cx="3503612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970213"/>
            <a:ext cx="40179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1665">
            <a:off x="8418513" y="3044825"/>
            <a:ext cx="2047875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>
            <a:off x="3530174" y="-139808"/>
            <a:ext cx="4238645" cy="29718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18963" b="18963"/>
          <a:stretch>
            <a:fillRect/>
          </a:stretch>
        </p:blipFill>
        <p:spPr>
          <a:xfrm rot="2118902">
            <a:off x="8224135" y="524883"/>
            <a:ext cx="3283239" cy="2276477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l="2723" r="2723"/>
          <a:stretch>
            <a:fillRect/>
          </a:stretch>
        </p:blipFill>
        <p:spPr>
          <a:xfrm rot="19777121">
            <a:off x="149814" y="478727"/>
            <a:ext cx="2986398" cy="2368788"/>
          </a:xfrm>
        </p:spPr>
      </p:pic>
      <p:pic>
        <p:nvPicPr>
          <p:cNvPr id="60427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044825"/>
            <a:ext cx="391636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9643">
            <a:off x="215900" y="3487738"/>
            <a:ext cx="3192463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6" descr="Image may contain: 5 people, people smiling, foo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797">
            <a:off x="8161338" y="3395663"/>
            <a:ext cx="32353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 rot="19835927">
            <a:off x="184986" y="450555"/>
            <a:ext cx="3281072" cy="238092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21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37038" y="3813175"/>
            <a:ext cx="3309937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242" b="2242"/>
          <a:stretch>
            <a:fillRect/>
          </a:stretch>
        </p:blipFill>
        <p:spPr>
          <a:xfrm>
            <a:off x="3875940" y="-481595"/>
            <a:ext cx="4064000" cy="2703900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450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9225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67" b="19067"/>
          <a:stretch>
            <a:fillRect/>
          </a:stretch>
        </p:blipFill>
        <p:spPr>
          <a:xfrm rot="1024037">
            <a:off x="8154043" y="779176"/>
            <a:ext cx="3310128" cy="2117176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9225" y="4389438"/>
            <a:ext cx="3309938" cy="985837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pic>
        <p:nvPicPr>
          <p:cNvPr id="61451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270">
            <a:off x="8259763" y="3227388"/>
            <a:ext cx="3098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83037">
            <a:off x="120650" y="329565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2320925"/>
            <a:ext cx="47053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3813175"/>
            <a:ext cx="3309938" cy="57626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-219807" y="3044825"/>
            <a:ext cx="4718784" cy="3909889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367454" y="3044825"/>
            <a:ext cx="5205046" cy="3206506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6754813" y="3586163"/>
            <a:ext cx="1323975" cy="131762"/>
          </a:xfrm>
        </p:spPr>
        <p:txBody>
          <a:bodyPr>
            <a:normAutofit fontScale="25000" lnSpcReduction="20000"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002088" y="1114293"/>
            <a:ext cx="7754225" cy="5347992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CA" dirty="0"/>
              <a:t> 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xmlns="" id="{2F27E656-BFD8-4793-B89A-E8A8B6EF678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10802" r="10802"/>
          <a:stretch>
            <a:fillRect/>
          </a:stretch>
        </p:blipFill>
        <p:spPr>
          <a:xfrm rot="1709388">
            <a:off x="8537026" y="1005727"/>
            <a:ext cx="3412726" cy="2669624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xmlns="" id="{7D0EE1F3-68F6-4F79-B528-C5F623F6456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23040" b="23040"/>
          <a:stretch>
            <a:fillRect/>
          </a:stretch>
        </p:blipFill>
        <p:spPr>
          <a:xfrm rot="20134427">
            <a:off x="209396" y="638585"/>
            <a:ext cx="2595442" cy="3063171"/>
          </a:xfrm>
          <a:prstGeom prst="roundRect">
            <a:avLst>
              <a:gd name="adj" fmla="val 5406"/>
            </a:avLst>
          </a:prstGeo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xmlns="" id="{05760D25-93E4-40C0-9D4B-C0F5577312C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7846" b="7846"/>
          <a:stretch>
            <a:fillRect/>
          </a:stretch>
        </p:blipFill>
        <p:spPr>
          <a:xfrm>
            <a:off x="3367454" y="1201406"/>
            <a:ext cx="4822460" cy="2795631"/>
          </a:xfrm>
        </p:spPr>
      </p:pic>
      <p:pic>
        <p:nvPicPr>
          <p:cNvPr id="62464" name="Picture 62463">
            <a:extLst>
              <a:ext uri="{FF2B5EF4-FFF2-40B4-BE49-F238E27FC236}">
                <a16:creationId xmlns:a16="http://schemas.microsoft.com/office/drawing/2014/main" xmlns="" id="{9E7D5914-857F-4947-9347-8E969B4F1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547" y="4044125"/>
            <a:ext cx="4891687" cy="2795632"/>
          </a:xfrm>
          <a:prstGeom prst="rect">
            <a:avLst/>
          </a:prstGeom>
        </p:spPr>
      </p:pic>
      <p:pic>
        <p:nvPicPr>
          <p:cNvPr id="62466" name="Picture 62465">
            <a:extLst>
              <a:ext uri="{FF2B5EF4-FFF2-40B4-BE49-F238E27FC236}">
                <a16:creationId xmlns:a16="http://schemas.microsoft.com/office/drawing/2014/main" xmlns="" id="{484660EB-3145-4A06-839F-0AA81C2DC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60804">
            <a:off x="690844" y="3667260"/>
            <a:ext cx="2454519" cy="3012246"/>
          </a:xfrm>
          <a:prstGeom prst="rect">
            <a:avLst/>
          </a:prstGeom>
        </p:spPr>
      </p:pic>
      <p:pic>
        <p:nvPicPr>
          <p:cNvPr id="62468" name="Picture 62467">
            <a:extLst>
              <a:ext uri="{FF2B5EF4-FFF2-40B4-BE49-F238E27FC236}">
                <a16:creationId xmlns:a16="http://schemas.microsoft.com/office/drawing/2014/main" xmlns="" id="{1644EB4E-02FA-40B0-B56B-6440761BE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43769">
            <a:off x="8378785" y="3977684"/>
            <a:ext cx="3748796" cy="2488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541" y="0"/>
            <a:ext cx="8134710" cy="1454579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3200" dirty="0">
                <a:solidFill>
                  <a:srgbClr val="FF0000"/>
                </a:solidFill>
              </a:rPr>
              <a:t>AND FINALLY OUR 25</a:t>
            </a:r>
            <a:r>
              <a:rPr lang="en-CA" sz="3200" baseline="30000" dirty="0">
                <a:solidFill>
                  <a:srgbClr val="FF0000"/>
                </a:solidFill>
              </a:rPr>
              <a:t>TH</a:t>
            </a:r>
            <a:r>
              <a:rPr lang="en-CA" sz="3200" dirty="0">
                <a:solidFill>
                  <a:srgbClr val="FF0000"/>
                </a:solidFill>
              </a:rPr>
              <a:t> ANNIVERSARY CELEBRATION</a:t>
            </a:r>
            <a:br>
              <a:rPr lang="en-CA" sz="3200" dirty="0">
                <a:solidFill>
                  <a:srgbClr val="FF0000"/>
                </a:solidFill>
              </a:rPr>
            </a:br>
            <a:r>
              <a:rPr lang="en-CA" sz="3200" dirty="0">
                <a:solidFill>
                  <a:srgbClr val="FF0000"/>
                </a:solidFill>
              </a:rPr>
              <a:t> NOVEMBER 10</a:t>
            </a:r>
            <a:r>
              <a:rPr lang="en-CA" sz="3200" baseline="30000" dirty="0">
                <a:solidFill>
                  <a:srgbClr val="FF0000"/>
                </a:solidFill>
              </a:rPr>
              <a:t>TH. </a:t>
            </a:r>
            <a:r>
              <a:rPr lang="en-CA" sz="3200" dirty="0">
                <a:solidFill>
                  <a:srgbClr val="FF0000"/>
                </a:solidFill>
              </a:rPr>
              <a:t>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B705F-74C6-49EF-87BD-DC55607E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716AAB-3F41-4A26-9484-2CB770F3A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A815E5C8-B749-4D44-B2BD-E46D538F54C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5213" b="15213"/>
          <a:stretch>
            <a:fillRect/>
          </a:stretch>
        </p:blipFill>
        <p:spPr>
          <a:xfrm rot="19774827">
            <a:off x="-203892" y="617445"/>
            <a:ext cx="3834026" cy="225670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E46821-820D-4400-831D-90DA0693F0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E3E926E-936C-454E-8C60-D2915173C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BD2367D-EF3D-4C11-8198-80FAD8F138E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1F669014-12E9-4C0C-A56D-60D402CF32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xmlns="" id="{E11FB594-9517-43E2-8EE4-AD4209CBA83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15230" b="15230"/>
          <a:stretch>
            <a:fillRect/>
          </a:stretch>
        </p:blipFill>
        <p:spPr>
          <a:xfrm rot="1850349">
            <a:off x="8105794" y="762262"/>
            <a:ext cx="4192019" cy="2415658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09A28401-C811-4917-A2F4-B8142DBFD258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xmlns="" id="{6E1406CA-344F-470D-9F96-052D2D21D58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15249" b="15249"/>
          <a:stretch>
            <a:fillRect/>
          </a:stretch>
        </p:blipFill>
        <p:spPr>
          <a:xfrm>
            <a:off x="3539066" y="43153"/>
            <a:ext cx="4650967" cy="2684232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B6131B-0565-487D-92BA-40A2D4EDA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032" y="2770539"/>
            <a:ext cx="4779034" cy="30281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AFEAC0F-A621-4495-AEF1-3CF147E6E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45208">
            <a:off x="-195457" y="3991797"/>
            <a:ext cx="3839265" cy="23078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503679A-9C72-4CCF-BA5C-38BCCDE91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7495">
            <a:off x="8667651" y="3556349"/>
            <a:ext cx="2210333" cy="331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4488"/>
            <a:ext cx="10396538" cy="14938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1993 </a:t>
            </a:r>
            <a:b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FOUNDERS</a:t>
            </a:r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223838" y="2640013"/>
            <a:ext cx="8051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5400"/>
              <a:t>EXECUTIVE COMMITTEE </a:t>
            </a:r>
          </a:p>
          <a:p>
            <a:pPr algn="ctr"/>
            <a:r>
              <a:rPr lang="en-CA" altLang="en-US" sz="5400"/>
              <a:t>Mr. Jan Khayat </a:t>
            </a:r>
          </a:p>
          <a:p>
            <a:endParaRPr lang="en-CA" altLang="en-US" sz="2800"/>
          </a:p>
          <a:p>
            <a:r>
              <a:rPr lang="en-CA" altLang="en-US" sz="2800"/>
              <a:t> </a:t>
            </a:r>
          </a:p>
        </p:txBody>
      </p:sp>
      <p:pic>
        <p:nvPicPr>
          <p:cNvPr id="23555" name="Content Placeholder 9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916113"/>
            <a:ext cx="2727325" cy="36512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4488"/>
            <a:ext cx="10396538" cy="14938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1993 </a:t>
            </a:r>
            <a:b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FOUNDERS</a:t>
            </a:r>
          </a:p>
        </p:txBody>
      </p:sp>
      <p:pic>
        <p:nvPicPr>
          <p:cNvPr id="24578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7" t="943" r="36241" b="43642"/>
          <a:stretch>
            <a:fillRect/>
          </a:stretch>
        </p:blipFill>
        <p:spPr bwMode="auto">
          <a:xfrm>
            <a:off x="8662988" y="2017713"/>
            <a:ext cx="2070100" cy="3455987"/>
          </a:xfrm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223838" y="2640013"/>
            <a:ext cx="8051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5400"/>
              <a:t>EXECUTIVE COMMITTEE </a:t>
            </a:r>
          </a:p>
          <a:p>
            <a:pPr algn="ctr"/>
            <a:r>
              <a:rPr lang="en-CA" altLang="en-US" sz="5400"/>
              <a:t>Mr. Claude Pio</a:t>
            </a:r>
          </a:p>
          <a:p>
            <a:endParaRPr lang="en-CA" altLang="en-US" sz="2800"/>
          </a:p>
          <a:p>
            <a:r>
              <a:rPr lang="en-CA" altLang="en-US" sz="2800"/>
              <a:t> </a:t>
            </a:r>
          </a:p>
        </p:txBody>
      </p:sp>
      <p:pic>
        <p:nvPicPr>
          <p:cNvPr id="24580" name="Picture 9" descr="cid:60a42923-1422-497a-8d95-ccea1e2eca4e@prod.exchangelabs.com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2814" r="10243" b="19286"/>
          <a:stretch>
            <a:fillRect/>
          </a:stretch>
        </p:blipFill>
        <p:spPr bwMode="auto">
          <a:xfrm>
            <a:off x="8428038" y="1925638"/>
            <a:ext cx="272732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4488"/>
            <a:ext cx="10396538" cy="14938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1993 </a:t>
            </a:r>
            <a:b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FOUNDERS</a:t>
            </a:r>
          </a:p>
        </p:txBody>
      </p:sp>
      <p:pic>
        <p:nvPicPr>
          <p:cNvPr id="25602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7" t="943" r="36241" b="43642"/>
          <a:stretch>
            <a:fillRect/>
          </a:stretch>
        </p:blipFill>
        <p:spPr bwMode="auto">
          <a:xfrm>
            <a:off x="8662988" y="2017713"/>
            <a:ext cx="2070100" cy="3455987"/>
          </a:xfrm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23838" y="2640013"/>
            <a:ext cx="8051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5400"/>
              <a:t>EXECUTIVE COMMITTEE </a:t>
            </a:r>
          </a:p>
          <a:p>
            <a:pPr algn="ctr"/>
            <a:r>
              <a:rPr lang="en-CA" altLang="en-US" sz="5400"/>
              <a:t>Mr. Husam Elowe</a:t>
            </a:r>
          </a:p>
          <a:p>
            <a:endParaRPr lang="en-CA" altLang="en-US" sz="2800"/>
          </a:p>
          <a:p>
            <a:r>
              <a:rPr lang="en-CA" altLang="en-US" sz="2800"/>
              <a:t> </a:t>
            </a: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2028825"/>
            <a:ext cx="20701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2006600"/>
            <a:ext cx="20701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2" t="1350" r="1978" b="36926"/>
          <a:stretch>
            <a:fillRect/>
          </a:stretch>
        </p:blipFill>
        <p:spPr bwMode="auto">
          <a:xfrm>
            <a:off x="8658225" y="1995488"/>
            <a:ext cx="2074863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6" t="13129" r="28210" b="4662"/>
          <a:stretch>
            <a:fillRect/>
          </a:stretch>
        </p:blipFill>
        <p:spPr bwMode="auto">
          <a:xfrm>
            <a:off x="8658225" y="2028825"/>
            <a:ext cx="2074863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13460" r="70497" b="13976"/>
          <a:stretch>
            <a:fillRect/>
          </a:stretch>
        </p:blipFill>
        <p:spPr bwMode="auto">
          <a:xfrm>
            <a:off x="8658225" y="2012950"/>
            <a:ext cx="2074863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1" descr="cid:f8c5709f-2bc4-4707-9e6e-66315f20f02c@prod.exchangelabs.com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r="2853" b="15938"/>
          <a:stretch>
            <a:fillRect/>
          </a:stretch>
        </p:blipFill>
        <p:spPr bwMode="auto">
          <a:xfrm>
            <a:off x="8451850" y="1838325"/>
            <a:ext cx="2703513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4488"/>
            <a:ext cx="10396538" cy="14938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1993 </a:t>
            </a:r>
            <a:b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FOUNDERS</a:t>
            </a:r>
          </a:p>
        </p:txBody>
      </p:sp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223838" y="2640013"/>
            <a:ext cx="8051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5400"/>
              <a:t>EXECUTIVE COMMITTEE </a:t>
            </a:r>
          </a:p>
          <a:p>
            <a:pPr algn="ctr"/>
            <a:r>
              <a:rPr lang="en-CA" altLang="en-US" sz="5400"/>
              <a:t>Mr. Claude Demarchi</a:t>
            </a:r>
          </a:p>
          <a:p>
            <a:endParaRPr lang="en-CA" altLang="en-US" sz="2800"/>
          </a:p>
          <a:p>
            <a:r>
              <a:rPr lang="en-CA" altLang="en-US" sz="2800"/>
              <a:t> </a:t>
            </a:r>
          </a:p>
        </p:txBody>
      </p:sp>
      <p:pic>
        <p:nvPicPr>
          <p:cNvPr id="26627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5" t="4594" r="30276" b="52425"/>
          <a:stretch>
            <a:fillRect/>
          </a:stretch>
        </p:blipFill>
        <p:spPr bwMode="auto">
          <a:xfrm>
            <a:off x="8443913" y="1838325"/>
            <a:ext cx="2727325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5413"/>
            <a:ext cx="10396538" cy="13716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Presidents &amp; Executive members</a:t>
            </a:r>
            <a:b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1993 – 1996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85800" y="2749550"/>
          <a:ext cx="10394952" cy="342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1325">
                <a:tc>
                  <a:txBody>
                    <a:bodyPr/>
                    <a:lstStyle/>
                    <a:p>
                      <a:pPr algn="ctr"/>
                      <a:r>
                        <a:rPr lang="en-CA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Late Mr. Jamal Ramani</a:t>
                      </a:r>
                    </a:p>
                    <a:p>
                      <a:endParaRPr lang="en-CA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Late Dr. Behnam Al-</a:t>
                      </a:r>
                      <a:r>
                        <a:rPr lang="en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Saigh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Jan Khayat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Salah Al-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Saigh</a:t>
                      </a:r>
                      <a:endParaRPr lang="en-CA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13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Mr. Claude </a:t>
                      </a:r>
                      <a:r>
                        <a:rPr lang="en-CA" sz="1800" b="0" kern="1200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Demarchi</a:t>
                      </a:r>
                      <a:endParaRPr lang="en-CA" sz="1800" b="0" kern="1200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1800" dirty="0"/>
                    </a:p>
                    <a:p>
                      <a:endParaRPr lang="en-CA" sz="1800" dirty="0"/>
                    </a:p>
                    <a:p>
                      <a:endParaRPr lang="en-CA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Husam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Elowe</a:t>
                      </a:r>
                      <a:endParaRPr lang="en-CA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Sajid Lewis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Ahsan </a:t>
                      </a:r>
                      <a:r>
                        <a:rPr lang="en-CA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Zayouna</a:t>
                      </a:r>
                      <a:endParaRPr lang="en-CA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7667" name="Rectangle 5"/>
          <p:cNvSpPr>
            <a:spLocks noChangeArrowheads="1"/>
          </p:cNvSpPr>
          <p:nvPr/>
        </p:nvSpPr>
        <p:spPr bwMode="auto">
          <a:xfrm>
            <a:off x="3306763" y="1809750"/>
            <a:ext cx="516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800"/>
              <a:t>The Late Mr. Butrus Pio (President)</a:t>
            </a:r>
          </a:p>
        </p:txBody>
      </p:sp>
      <p:pic>
        <p:nvPicPr>
          <p:cNvPr id="27668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3" t="15884" r="27969" b="34966"/>
          <a:stretch>
            <a:fillRect/>
          </a:stretch>
        </p:blipFill>
        <p:spPr bwMode="auto">
          <a:xfrm>
            <a:off x="9142413" y="4778375"/>
            <a:ext cx="1343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t="33475" r="71422" b="25517"/>
          <a:stretch>
            <a:fillRect/>
          </a:stretch>
        </p:blipFill>
        <p:spPr bwMode="auto">
          <a:xfrm>
            <a:off x="8475663" y="887413"/>
            <a:ext cx="16240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0712" r="61966" b="55553"/>
          <a:stretch>
            <a:fillRect/>
          </a:stretch>
        </p:blipFill>
        <p:spPr bwMode="auto">
          <a:xfrm>
            <a:off x="1397000" y="3076575"/>
            <a:ext cx="13017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6" t="29985" r="13983" b="32748"/>
          <a:stretch>
            <a:fillRect/>
          </a:stretch>
        </p:blipFill>
        <p:spPr bwMode="auto">
          <a:xfrm>
            <a:off x="1374775" y="4778375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24" descr="cid:35a684a2-f599-401b-9bbb-81380e0d9f4d@namprd18.prod.outlook.com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2554" r="2" b="34270"/>
          <a:stretch>
            <a:fillRect/>
          </a:stretch>
        </p:blipFill>
        <p:spPr bwMode="auto">
          <a:xfrm>
            <a:off x="3971925" y="3090863"/>
            <a:ext cx="131445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3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3079" r="2365" b="19167"/>
          <a:stretch>
            <a:fillRect/>
          </a:stretch>
        </p:blipFill>
        <p:spPr bwMode="auto">
          <a:xfrm>
            <a:off x="6559550" y="3067050"/>
            <a:ext cx="13176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t="18471" r="58624" b="50706"/>
          <a:stretch>
            <a:fillRect/>
          </a:stretch>
        </p:blipFill>
        <p:spPr bwMode="auto">
          <a:xfrm>
            <a:off x="9142413" y="3097213"/>
            <a:ext cx="129381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5" name="Picture 28" descr="cid:f8c5709f-2bc4-4707-9e6e-66315f20f02c@prod.exchangelabs.com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r="24373" b="60487"/>
          <a:stretch>
            <a:fillRect/>
          </a:stretch>
        </p:blipFill>
        <p:spPr bwMode="auto">
          <a:xfrm>
            <a:off x="3971925" y="4816475"/>
            <a:ext cx="13065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2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9" t="19904" r="29601" b="45410"/>
          <a:stretch>
            <a:fillRect/>
          </a:stretch>
        </p:blipFill>
        <p:spPr bwMode="auto">
          <a:xfrm>
            <a:off x="6551613" y="4816475"/>
            <a:ext cx="12938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98">
        <p:fade/>
      </p:transition>
    </mc:Choice>
    <mc:Fallback xmlns="">
      <p:transition spd="med" advTm="17598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15701</TotalTime>
  <Words>675</Words>
  <Application>Microsoft Office PowerPoint</Application>
  <PresentationFormat>Widescreen</PresentationFormat>
  <Paragraphs>211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Impact</vt:lpstr>
      <vt:lpstr>Main Event</vt:lpstr>
      <vt:lpstr>SALAM CLUB 25TH  ANNIVERSARY </vt:lpstr>
      <vt:lpstr>1993  THE FOUNDERS</vt:lpstr>
      <vt:lpstr>1993  THE FOUNDERS</vt:lpstr>
      <vt:lpstr>1993  THE FOUNDERS</vt:lpstr>
      <vt:lpstr>1993  THE FOUNDERS</vt:lpstr>
      <vt:lpstr>1993  THE FOUNDERS</vt:lpstr>
      <vt:lpstr>1993  THE FOUNDERS</vt:lpstr>
      <vt:lpstr>1993  THE FOUNDERS</vt:lpstr>
      <vt:lpstr>Presidents &amp; Executive members 1993 – 1996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Presidents &amp; Executive members 2016 – 2018</vt:lpstr>
      <vt:lpstr>Presidents &amp; Executive members 2018 – 2020</vt:lpstr>
      <vt:lpstr>Miscellaneous club activities  1993 –2000  167 APPLEWOOD CRES.</vt:lpstr>
      <vt:lpstr>PowerPoint Presentation</vt:lpstr>
      <vt:lpstr>PowerPoint Presentation</vt:lpstr>
      <vt:lpstr>PowerPoint Presentation</vt:lpstr>
      <vt:lpstr>PowerPoint Presentation</vt:lpstr>
      <vt:lpstr> Miscellaneous club activities  2000 –2018  RENOVATIONs OF 120 NORFINCH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FINALLY OUR 25TH ANNIVERSARY CELEBRATION  NOVEMBER 10TH. 2018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SALAM CLUB 25TH  ANNIVERSARY</dc:title>
  <dc:creator>Saad Georgie</dc:creator>
  <cp:lastModifiedBy>yyassi</cp:lastModifiedBy>
  <cp:revision>272</cp:revision>
  <dcterms:created xsi:type="dcterms:W3CDTF">2018-10-27T16:28:13Z</dcterms:created>
  <dcterms:modified xsi:type="dcterms:W3CDTF">2021-03-16T01:06:45Z</dcterms:modified>
  <cp:contentStatus/>
</cp:coreProperties>
</file>